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67" r:id="rId1"/>
  </p:sldMasterIdLst>
  <p:notesMasterIdLst>
    <p:notesMasterId r:id="rId54"/>
  </p:notesMasterIdLst>
  <p:sldIdLst>
    <p:sldId id="274" r:id="rId2"/>
    <p:sldId id="315" r:id="rId3"/>
    <p:sldId id="296" r:id="rId4"/>
    <p:sldId id="308" r:id="rId5"/>
    <p:sldId id="299" r:id="rId6"/>
    <p:sldId id="343" r:id="rId7"/>
    <p:sldId id="352" r:id="rId8"/>
    <p:sldId id="321" r:id="rId9"/>
    <p:sldId id="298" r:id="rId10"/>
    <p:sldId id="322" r:id="rId11"/>
    <p:sldId id="324" r:id="rId12"/>
    <p:sldId id="351" r:id="rId13"/>
    <p:sldId id="325" r:id="rId14"/>
    <p:sldId id="341" r:id="rId15"/>
    <p:sldId id="353" r:id="rId16"/>
    <p:sldId id="354" r:id="rId17"/>
    <p:sldId id="327" r:id="rId18"/>
    <p:sldId id="318" r:id="rId19"/>
    <p:sldId id="345" r:id="rId20"/>
    <p:sldId id="319" r:id="rId21"/>
    <p:sldId id="344" r:id="rId22"/>
    <p:sldId id="355" r:id="rId23"/>
    <p:sldId id="326" r:id="rId24"/>
    <p:sldId id="320" r:id="rId25"/>
    <p:sldId id="342" r:id="rId26"/>
    <p:sldId id="338" r:id="rId27"/>
    <p:sldId id="346" r:id="rId28"/>
    <p:sldId id="337" r:id="rId29"/>
    <p:sldId id="350" r:id="rId30"/>
    <p:sldId id="356" r:id="rId31"/>
    <p:sldId id="329" r:id="rId32"/>
    <p:sldId id="330" r:id="rId33"/>
    <p:sldId id="331" r:id="rId34"/>
    <p:sldId id="332" r:id="rId35"/>
    <p:sldId id="333" r:id="rId36"/>
    <p:sldId id="357" r:id="rId37"/>
    <p:sldId id="304" r:id="rId38"/>
    <p:sldId id="335" r:id="rId39"/>
    <p:sldId id="256" r:id="rId40"/>
    <p:sldId id="340" r:id="rId41"/>
    <p:sldId id="258" r:id="rId42"/>
    <p:sldId id="261" r:id="rId43"/>
    <p:sldId id="259" r:id="rId44"/>
    <p:sldId id="262" r:id="rId45"/>
    <p:sldId id="263" r:id="rId46"/>
    <p:sldId id="266" r:id="rId47"/>
    <p:sldId id="265" r:id="rId48"/>
    <p:sldId id="348" r:id="rId49"/>
    <p:sldId id="347" r:id="rId50"/>
    <p:sldId id="358" r:id="rId51"/>
    <p:sldId id="268" r:id="rId52"/>
    <p:sldId id="349" r:id="rId5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337" autoAdjust="0"/>
    <p:restoredTop sz="95768" autoAdjust="0"/>
  </p:normalViewPr>
  <p:slideViewPr>
    <p:cSldViewPr snapToGrid="0">
      <p:cViewPr varScale="1">
        <p:scale>
          <a:sx n="111" d="100"/>
          <a:sy n="111" d="100"/>
        </p:scale>
        <p:origin x="726"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70" d="100"/>
        <a:sy n="170" d="100"/>
      </p:scale>
      <p:origin x="0" y="-1643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4A85A83-107A-41F3-98AC-3F75AB393741}" type="datetimeFigureOut">
              <a:rPr lang="he-IL" smtClean="0"/>
              <a:t>ו'/ניסן/תשע"ט</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396CEA60-0FFE-41E4-9B9C-D5B6E32466DB}" type="slidenum">
              <a:rPr lang="he-IL" smtClean="0"/>
              <a:t>‹#›</a:t>
            </a:fld>
            <a:endParaRPr lang="he-IL"/>
          </a:p>
        </p:txBody>
      </p:sp>
    </p:spTree>
    <p:extLst>
      <p:ext uri="{BB962C8B-B14F-4D97-AF65-F5344CB8AC3E}">
        <p14:creationId xmlns:p14="http://schemas.microsoft.com/office/powerpoint/2010/main" val="204576471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1</a:t>
            </a:fld>
            <a:endParaRPr lang="he-IL"/>
          </a:p>
        </p:txBody>
      </p:sp>
    </p:spTree>
    <p:extLst>
      <p:ext uri="{BB962C8B-B14F-4D97-AF65-F5344CB8AC3E}">
        <p14:creationId xmlns:p14="http://schemas.microsoft.com/office/powerpoint/2010/main" val="3225116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2</a:t>
            </a:fld>
            <a:endParaRPr lang="he-IL"/>
          </a:p>
        </p:txBody>
      </p:sp>
    </p:spTree>
    <p:extLst>
      <p:ext uri="{BB962C8B-B14F-4D97-AF65-F5344CB8AC3E}">
        <p14:creationId xmlns:p14="http://schemas.microsoft.com/office/powerpoint/2010/main" val="3455532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נושא 1</a:t>
            </a:r>
            <a:endParaRPr lang="en-US" dirty="0"/>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3</a:t>
            </a:fld>
            <a:endParaRPr lang="he-IL"/>
          </a:p>
        </p:txBody>
      </p:sp>
    </p:spTree>
    <p:extLst>
      <p:ext uri="{BB962C8B-B14F-4D97-AF65-F5344CB8AC3E}">
        <p14:creationId xmlns:p14="http://schemas.microsoft.com/office/powerpoint/2010/main" val="1936630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נושא 2</a:t>
            </a:r>
          </a:p>
        </p:txBody>
      </p:sp>
      <p:sp>
        <p:nvSpPr>
          <p:cNvPr id="4" name="מציין מיקום של מספר שקופית 3"/>
          <p:cNvSpPr>
            <a:spLocks noGrp="1"/>
          </p:cNvSpPr>
          <p:nvPr>
            <p:ph type="sldNum" sz="quarter" idx="5"/>
          </p:nvPr>
        </p:nvSpPr>
        <p:spPr/>
        <p:txBody>
          <a:bodyPr/>
          <a:lstStyle/>
          <a:p>
            <a:fld id="{396CEA60-0FFE-41E4-9B9C-D5B6E32466DB}" type="slidenum">
              <a:rPr lang="he-IL" smtClean="0"/>
              <a:t>4</a:t>
            </a:fld>
            <a:endParaRPr lang="he-IL"/>
          </a:p>
        </p:txBody>
      </p:sp>
    </p:spTree>
    <p:extLst>
      <p:ext uri="{BB962C8B-B14F-4D97-AF65-F5344CB8AC3E}">
        <p14:creationId xmlns:p14="http://schemas.microsoft.com/office/powerpoint/2010/main" val="3921340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נושא 2</a:t>
            </a:r>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5</a:t>
            </a:fld>
            <a:endParaRPr lang="he-IL"/>
          </a:p>
        </p:txBody>
      </p:sp>
    </p:spTree>
    <p:extLst>
      <p:ext uri="{BB962C8B-B14F-4D97-AF65-F5344CB8AC3E}">
        <p14:creationId xmlns:p14="http://schemas.microsoft.com/office/powerpoint/2010/main" val="4071439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6</a:t>
            </a:fld>
            <a:endParaRPr lang="he-IL"/>
          </a:p>
        </p:txBody>
      </p:sp>
    </p:spTree>
    <p:extLst>
      <p:ext uri="{BB962C8B-B14F-4D97-AF65-F5344CB8AC3E}">
        <p14:creationId xmlns:p14="http://schemas.microsoft.com/office/powerpoint/2010/main" val="3855813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7</a:t>
            </a:fld>
            <a:endParaRPr lang="he-IL"/>
          </a:p>
        </p:txBody>
      </p:sp>
    </p:spTree>
    <p:extLst>
      <p:ext uri="{BB962C8B-B14F-4D97-AF65-F5344CB8AC3E}">
        <p14:creationId xmlns:p14="http://schemas.microsoft.com/office/powerpoint/2010/main" val="1201211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8</a:t>
            </a:fld>
            <a:endParaRPr lang="he-IL"/>
          </a:p>
        </p:txBody>
      </p:sp>
    </p:spTree>
    <p:extLst>
      <p:ext uri="{BB962C8B-B14F-4D97-AF65-F5344CB8AC3E}">
        <p14:creationId xmlns:p14="http://schemas.microsoft.com/office/powerpoint/2010/main" val="2231710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נושא 3</a:t>
            </a:r>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9</a:t>
            </a:fld>
            <a:endParaRPr lang="he-IL"/>
          </a:p>
        </p:txBody>
      </p:sp>
    </p:spTree>
    <p:extLst>
      <p:ext uri="{BB962C8B-B14F-4D97-AF65-F5344CB8AC3E}">
        <p14:creationId xmlns:p14="http://schemas.microsoft.com/office/powerpoint/2010/main" val="3946746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1CB83815-A8E7-422A-AB20-B9DCF6573989}" type="slidenum">
              <a:rPr lang="he-IL" smtClean="0"/>
              <a:t>10</a:t>
            </a:fld>
            <a:endParaRPr lang="he-IL"/>
          </a:p>
        </p:txBody>
      </p:sp>
    </p:spTree>
    <p:extLst>
      <p:ext uri="{BB962C8B-B14F-4D97-AF65-F5344CB8AC3E}">
        <p14:creationId xmlns:p14="http://schemas.microsoft.com/office/powerpoint/2010/main" val="1236047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11</a:t>
            </a:fld>
            <a:endParaRPr lang="he-IL"/>
          </a:p>
        </p:txBody>
      </p:sp>
    </p:spTree>
    <p:extLst>
      <p:ext uri="{BB962C8B-B14F-4D97-AF65-F5344CB8AC3E}">
        <p14:creationId xmlns:p14="http://schemas.microsoft.com/office/powerpoint/2010/main" val="173212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12</a:t>
            </a:fld>
            <a:endParaRPr lang="he-IL"/>
          </a:p>
        </p:txBody>
      </p:sp>
    </p:spTree>
    <p:extLst>
      <p:ext uri="{BB962C8B-B14F-4D97-AF65-F5344CB8AC3E}">
        <p14:creationId xmlns:p14="http://schemas.microsoft.com/office/powerpoint/2010/main" val="1972835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13</a:t>
            </a:fld>
            <a:endParaRPr lang="he-IL"/>
          </a:p>
        </p:txBody>
      </p:sp>
    </p:spTree>
    <p:extLst>
      <p:ext uri="{BB962C8B-B14F-4D97-AF65-F5344CB8AC3E}">
        <p14:creationId xmlns:p14="http://schemas.microsoft.com/office/powerpoint/2010/main" val="1090709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14</a:t>
            </a:fld>
            <a:endParaRPr lang="he-IL"/>
          </a:p>
        </p:txBody>
      </p:sp>
    </p:spTree>
    <p:extLst>
      <p:ext uri="{BB962C8B-B14F-4D97-AF65-F5344CB8AC3E}">
        <p14:creationId xmlns:p14="http://schemas.microsoft.com/office/powerpoint/2010/main" val="2044795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15</a:t>
            </a:fld>
            <a:endParaRPr lang="he-IL"/>
          </a:p>
        </p:txBody>
      </p:sp>
    </p:spTree>
    <p:extLst>
      <p:ext uri="{BB962C8B-B14F-4D97-AF65-F5344CB8AC3E}">
        <p14:creationId xmlns:p14="http://schemas.microsoft.com/office/powerpoint/2010/main" val="4206501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16</a:t>
            </a:fld>
            <a:endParaRPr lang="he-IL"/>
          </a:p>
        </p:txBody>
      </p:sp>
    </p:spTree>
    <p:extLst>
      <p:ext uri="{BB962C8B-B14F-4D97-AF65-F5344CB8AC3E}">
        <p14:creationId xmlns:p14="http://schemas.microsoft.com/office/powerpoint/2010/main" val="1392857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נושא 5</a:t>
            </a:r>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17</a:t>
            </a:fld>
            <a:endParaRPr lang="he-IL"/>
          </a:p>
        </p:txBody>
      </p:sp>
    </p:spTree>
    <p:extLst>
      <p:ext uri="{BB962C8B-B14F-4D97-AF65-F5344CB8AC3E}">
        <p14:creationId xmlns:p14="http://schemas.microsoft.com/office/powerpoint/2010/main" val="41601248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נושא 6</a:t>
            </a:r>
          </a:p>
          <a:p>
            <a:endParaRPr lang="he-IL" dirty="0"/>
          </a:p>
          <a:p>
            <a:endParaRPr lang="he-IL" dirty="0"/>
          </a:p>
          <a:p>
            <a:endParaRPr lang="he-IL" dirty="0"/>
          </a:p>
          <a:p>
            <a:endParaRPr lang="he-IL" dirty="0"/>
          </a:p>
        </p:txBody>
      </p:sp>
      <p:sp>
        <p:nvSpPr>
          <p:cNvPr id="4" name="מציין מיקום של מספר שקופית 3"/>
          <p:cNvSpPr>
            <a:spLocks noGrp="1"/>
          </p:cNvSpPr>
          <p:nvPr>
            <p:ph type="sldNum" sz="quarter" idx="5"/>
          </p:nvPr>
        </p:nvSpPr>
        <p:spPr/>
        <p:txBody>
          <a:bodyPr/>
          <a:lstStyle/>
          <a:p>
            <a:fld id="{396CEA60-0FFE-41E4-9B9C-D5B6E32466DB}" type="slidenum">
              <a:rPr lang="he-IL" smtClean="0"/>
              <a:t>18</a:t>
            </a:fld>
            <a:endParaRPr lang="he-IL"/>
          </a:p>
        </p:txBody>
      </p:sp>
    </p:spTree>
    <p:extLst>
      <p:ext uri="{BB962C8B-B14F-4D97-AF65-F5344CB8AC3E}">
        <p14:creationId xmlns:p14="http://schemas.microsoft.com/office/powerpoint/2010/main" val="246304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19</a:t>
            </a:fld>
            <a:endParaRPr lang="he-IL"/>
          </a:p>
        </p:txBody>
      </p:sp>
    </p:spTree>
    <p:extLst>
      <p:ext uri="{BB962C8B-B14F-4D97-AF65-F5344CB8AC3E}">
        <p14:creationId xmlns:p14="http://schemas.microsoft.com/office/powerpoint/2010/main" val="19026791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20</a:t>
            </a:fld>
            <a:endParaRPr lang="he-IL"/>
          </a:p>
        </p:txBody>
      </p:sp>
    </p:spTree>
    <p:extLst>
      <p:ext uri="{BB962C8B-B14F-4D97-AF65-F5344CB8AC3E}">
        <p14:creationId xmlns:p14="http://schemas.microsoft.com/office/powerpoint/2010/main" val="37793470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21</a:t>
            </a:fld>
            <a:endParaRPr lang="he-IL"/>
          </a:p>
        </p:txBody>
      </p:sp>
    </p:spTree>
    <p:extLst>
      <p:ext uri="{BB962C8B-B14F-4D97-AF65-F5344CB8AC3E}">
        <p14:creationId xmlns:p14="http://schemas.microsoft.com/office/powerpoint/2010/main" val="11451516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22</a:t>
            </a:fld>
            <a:endParaRPr lang="he-IL"/>
          </a:p>
        </p:txBody>
      </p:sp>
    </p:spTree>
    <p:extLst>
      <p:ext uri="{BB962C8B-B14F-4D97-AF65-F5344CB8AC3E}">
        <p14:creationId xmlns:p14="http://schemas.microsoft.com/office/powerpoint/2010/main" val="32891854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F4BC2213-ED32-40FF-8917-FD16FB4DEFBA}" type="slidenum">
              <a:rPr lang="he-IL" smtClean="0"/>
              <a:t>23</a:t>
            </a:fld>
            <a:endParaRPr lang="he-IL"/>
          </a:p>
        </p:txBody>
      </p:sp>
    </p:spTree>
    <p:extLst>
      <p:ext uri="{BB962C8B-B14F-4D97-AF65-F5344CB8AC3E}">
        <p14:creationId xmlns:p14="http://schemas.microsoft.com/office/powerpoint/2010/main" val="32184842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שייך לחלק שמתייחס למתן הרישום </a:t>
            </a:r>
            <a:r>
              <a:rPr lang="he-IL" dirty="0" err="1"/>
              <a:t>בארהב</a:t>
            </a:r>
            <a:r>
              <a:rPr lang="he-IL" dirty="0"/>
              <a:t> ב29 מדינות</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הבורד יצר את התשתית לרישוי היום ומה ההבדל בין הסמכה </a:t>
            </a:r>
            <a:r>
              <a:rPr lang="he-IL" dirty="0" err="1"/>
              <a:t>לרשיון</a:t>
            </a:r>
            <a:r>
              <a:rPr lang="he-IL" dirty="0"/>
              <a:t>? </a:t>
            </a:r>
            <a:r>
              <a:rPr lang="he-IL" dirty="0" err="1"/>
              <a:t>רשיון</a:t>
            </a:r>
            <a:r>
              <a:rPr lang="he-IL" dirty="0"/>
              <a:t> יותר קפדני. </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dirty="0"/>
          </a:p>
          <a:p>
            <a:endParaRPr lang="he-IL" dirty="0"/>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24</a:t>
            </a:fld>
            <a:endParaRPr lang="he-IL"/>
          </a:p>
        </p:txBody>
      </p:sp>
    </p:spTree>
    <p:extLst>
      <p:ext uri="{BB962C8B-B14F-4D97-AF65-F5344CB8AC3E}">
        <p14:creationId xmlns:p14="http://schemas.microsoft.com/office/powerpoint/2010/main" val="9530375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נושא 5</a:t>
            </a:r>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25</a:t>
            </a:fld>
            <a:endParaRPr lang="he-IL"/>
          </a:p>
        </p:txBody>
      </p:sp>
    </p:spTree>
    <p:extLst>
      <p:ext uri="{BB962C8B-B14F-4D97-AF65-F5344CB8AC3E}">
        <p14:creationId xmlns:p14="http://schemas.microsoft.com/office/powerpoint/2010/main" val="35615119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26</a:t>
            </a:fld>
            <a:endParaRPr lang="he-IL"/>
          </a:p>
        </p:txBody>
      </p:sp>
    </p:spTree>
    <p:extLst>
      <p:ext uri="{BB962C8B-B14F-4D97-AF65-F5344CB8AC3E}">
        <p14:creationId xmlns:p14="http://schemas.microsoft.com/office/powerpoint/2010/main" val="16615806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נושא 5</a:t>
            </a:r>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27</a:t>
            </a:fld>
            <a:endParaRPr lang="he-IL"/>
          </a:p>
        </p:txBody>
      </p:sp>
    </p:spTree>
    <p:extLst>
      <p:ext uri="{BB962C8B-B14F-4D97-AF65-F5344CB8AC3E}">
        <p14:creationId xmlns:p14="http://schemas.microsoft.com/office/powerpoint/2010/main" val="13991992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28</a:t>
            </a:fld>
            <a:endParaRPr lang="he-IL"/>
          </a:p>
        </p:txBody>
      </p:sp>
    </p:spTree>
    <p:extLst>
      <p:ext uri="{BB962C8B-B14F-4D97-AF65-F5344CB8AC3E}">
        <p14:creationId xmlns:p14="http://schemas.microsoft.com/office/powerpoint/2010/main" val="7734844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29</a:t>
            </a:fld>
            <a:endParaRPr lang="he-IL"/>
          </a:p>
        </p:txBody>
      </p:sp>
    </p:spTree>
    <p:extLst>
      <p:ext uri="{BB962C8B-B14F-4D97-AF65-F5344CB8AC3E}">
        <p14:creationId xmlns:p14="http://schemas.microsoft.com/office/powerpoint/2010/main" val="37489724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30</a:t>
            </a:fld>
            <a:endParaRPr lang="he-IL"/>
          </a:p>
        </p:txBody>
      </p:sp>
    </p:spTree>
    <p:extLst>
      <p:ext uri="{BB962C8B-B14F-4D97-AF65-F5344CB8AC3E}">
        <p14:creationId xmlns:p14="http://schemas.microsoft.com/office/powerpoint/2010/main" val="29306280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סעיף 5</a:t>
            </a:r>
          </a:p>
        </p:txBody>
      </p:sp>
      <p:sp>
        <p:nvSpPr>
          <p:cNvPr id="4" name="מציין מיקום של מספר שקופית 3"/>
          <p:cNvSpPr>
            <a:spLocks noGrp="1"/>
          </p:cNvSpPr>
          <p:nvPr>
            <p:ph type="sldNum" sz="quarter" idx="10"/>
          </p:nvPr>
        </p:nvSpPr>
        <p:spPr/>
        <p:txBody>
          <a:bodyPr/>
          <a:lstStyle/>
          <a:p>
            <a:fld id="{5D17DADF-E9C1-41E8-B6BC-A15AB41610DA}" type="slidenum">
              <a:rPr lang="he-IL" smtClean="0">
                <a:solidFill>
                  <a:prstClr val="black"/>
                </a:solidFill>
              </a:rPr>
              <a:pPr/>
              <a:t>31</a:t>
            </a:fld>
            <a:endParaRPr lang="he-IL">
              <a:solidFill>
                <a:prstClr val="black"/>
              </a:solidFill>
            </a:endParaRPr>
          </a:p>
        </p:txBody>
      </p:sp>
    </p:spTree>
    <p:extLst>
      <p:ext uri="{BB962C8B-B14F-4D97-AF65-F5344CB8AC3E}">
        <p14:creationId xmlns:p14="http://schemas.microsoft.com/office/powerpoint/2010/main" val="24030031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5D17DADF-E9C1-41E8-B6BC-A15AB41610DA}" type="slidenum">
              <a:rPr lang="he-IL" smtClean="0">
                <a:solidFill>
                  <a:prstClr val="black"/>
                </a:solidFill>
              </a:rPr>
              <a:pPr/>
              <a:t>32</a:t>
            </a:fld>
            <a:endParaRPr lang="he-IL">
              <a:solidFill>
                <a:prstClr val="black"/>
              </a:solidFill>
            </a:endParaRPr>
          </a:p>
        </p:txBody>
      </p:sp>
    </p:spTree>
    <p:extLst>
      <p:ext uri="{BB962C8B-B14F-4D97-AF65-F5344CB8AC3E}">
        <p14:creationId xmlns:p14="http://schemas.microsoft.com/office/powerpoint/2010/main" val="15925394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5D17DADF-E9C1-41E8-B6BC-A15AB41610DA}" type="slidenum">
              <a:rPr lang="he-IL" smtClean="0">
                <a:solidFill>
                  <a:prstClr val="black"/>
                </a:solidFill>
              </a:rPr>
              <a:pPr/>
              <a:t>33</a:t>
            </a:fld>
            <a:endParaRPr lang="he-IL">
              <a:solidFill>
                <a:prstClr val="black"/>
              </a:solidFill>
            </a:endParaRPr>
          </a:p>
        </p:txBody>
      </p:sp>
    </p:spTree>
    <p:extLst>
      <p:ext uri="{BB962C8B-B14F-4D97-AF65-F5344CB8AC3E}">
        <p14:creationId xmlns:p14="http://schemas.microsoft.com/office/powerpoint/2010/main" val="36215586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5D17DADF-E9C1-41E8-B6BC-A15AB41610DA}" type="slidenum">
              <a:rPr lang="he-IL" smtClean="0">
                <a:solidFill>
                  <a:prstClr val="black"/>
                </a:solidFill>
              </a:rPr>
              <a:pPr/>
              <a:t>34</a:t>
            </a:fld>
            <a:endParaRPr lang="he-IL">
              <a:solidFill>
                <a:prstClr val="black"/>
              </a:solidFill>
            </a:endParaRPr>
          </a:p>
        </p:txBody>
      </p:sp>
    </p:spTree>
    <p:extLst>
      <p:ext uri="{BB962C8B-B14F-4D97-AF65-F5344CB8AC3E}">
        <p14:creationId xmlns:p14="http://schemas.microsoft.com/office/powerpoint/2010/main" val="38022442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5D17DADF-E9C1-41E8-B6BC-A15AB41610DA}" type="slidenum">
              <a:rPr lang="he-IL" smtClean="0">
                <a:solidFill>
                  <a:prstClr val="black"/>
                </a:solidFill>
              </a:rPr>
              <a:pPr/>
              <a:t>35</a:t>
            </a:fld>
            <a:endParaRPr lang="he-IL">
              <a:solidFill>
                <a:prstClr val="black"/>
              </a:solidFill>
            </a:endParaRPr>
          </a:p>
        </p:txBody>
      </p:sp>
    </p:spTree>
    <p:extLst>
      <p:ext uri="{BB962C8B-B14F-4D97-AF65-F5344CB8AC3E}">
        <p14:creationId xmlns:p14="http://schemas.microsoft.com/office/powerpoint/2010/main" val="10265377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36</a:t>
            </a:fld>
            <a:endParaRPr lang="he-IL"/>
          </a:p>
        </p:txBody>
      </p:sp>
    </p:spTree>
    <p:extLst>
      <p:ext uri="{BB962C8B-B14F-4D97-AF65-F5344CB8AC3E}">
        <p14:creationId xmlns:p14="http://schemas.microsoft.com/office/powerpoint/2010/main" val="6631810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נושא 3</a:t>
            </a:r>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37</a:t>
            </a:fld>
            <a:endParaRPr lang="he-IL"/>
          </a:p>
        </p:txBody>
      </p:sp>
    </p:spTree>
    <p:extLst>
      <p:ext uri="{BB962C8B-B14F-4D97-AF65-F5344CB8AC3E}">
        <p14:creationId xmlns:p14="http://schemas.microsoft.com/office/powerpoint/2010/main" val="34809527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396CEA60-0FFE-41E4-9B9C-D5B6E32466DB}" type="slidenum">
              <a:rPr lang="he-IL" smtClean="0"/>
              <a:t>38</a:t>
            </a:fld>
            <a:endParaRPr lang="he-IL"/>
          </a:p>
        </p:txBody>
      </p:sp>
    </p:spTree>
    <p:extLst>
      <p:ext uri="{BB962C8B-B14F-4D97-AF65-F5344CB8AC3E}">
        <p14:creationId xmlns:p14="http://schemas.microsoft.com/office/powerpoint/2010/main" val="29884027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נושא 10</a:t>
            </a:r>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39</a:t>
            </a:fld>
            <a:endParaRPr lang="he-IL"/>
          </a:p>
        </p:txBody>
      </p:sp>
    </p:spTree>
    <p:extLst>
      <p:ext uri="{BB962C8B-B14F-4D97-AF65-F5344CB8AC3E}">
        <p14:creationId xmlns:p14="http://schemas.microsoft.com/office/powerpoint/2010/main" val="40071902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1CB83815-A8E7-422A-AB20-B9DCF6573989}" type="slidenum">
              <a:rPr lang="he-IL" smtClean="0"/>
              <a:t>40</a:t>
            </a:fld>
            <a:endParaRPr lang="he-IL"/>
          </a:p>
        </p:txBody>
      </p:sp>
    </p:spTree>
    <p:extLst>
      <p:ext uri="{BB962C8B-B14F-4D97-AF65-F5344CB8AC3E}">
        <p14:creationId xmlns:p14="http://schemas.microsoft.com/office/powerpoint/2010/main" val="5086584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נושא 10</a:t>
            </a:r>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41</a:t>
            </a:fld>
            <a:endParaRPr lang="he-IL"/>
          </a:p>
        </p:txBody>
      </p:sp>
    </p:spTree>
    <p:extLst>
      <p:ext uri="{BB962C8B-B14F-4D97-AF65-F5344CB8AC3E}">
        <p14:creationId xmlns:p14="http://schemas.microsoft.com/office/powerpoint/2010/main" val="14680388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נושא 10</a:t>
            </a:r>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42</a:t>
            </a:fld>
            <a:endParaRPr lang="he-IL"/>
          </a:p>
        </p:txBody>
      </p:sp>
    </p:spTree>
    <p:extLst>
      <p:ext uri="{BB962C8B-B14F-4D97-AF65-F5344CB8AC3E}">
        <p14:creationId xmlns:p14="http://schemas.microsoft.com/office/powerpoint/2010/main" val="4761162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נושא 10</a:t>
            </a:r>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43</a:t>
            </a:fld>
            <a:endParaRPr lang="he-IL"/>
          </a:p>
        </p:txBody>
      </p:sp>
    </p:spTree>
    <p:extLst>
      <p:ext uri="{BB962C8B-B14F-4D97-AF65-F5344CB8AC3E}">
        <p14:creationId xmlns:p14="http://schemas.microsoft.com/office/powerpoint/2010/main" val="24912799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נושא 10</a:t>
            </a:r>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44</a:t>
            </a:fld>
            <a:endParaRPr lang="he-IL"/>
          </a:p>
        </p:txBody>
      </p:sp>
    </p:spTree>
    <p:extLst>
      <p:ext uri="{BB962C8B-B14F-4D97-AF65-F5344CB8AC3E}">
        <p14:creationId xmlns:p14="http://schemas.microsoft.com/office/powerpoint/2010/main" val="20317811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נושא 10</a:t>
            </a:r>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45</a:t>
            </a:fld>
            <a:endParaRPr lang="he-IL"/>
          </a:p>
        </p:txBody>
      </p:sp>
    </p:spTree>
    <p:extLst>
      <p:ext uri="{BB962C8B-B14F-4D97-AF65-F5344CB8AC3E}">
        <p14:creationId xmlns:p14="http://schemas.microsoft.com/office/powerpoint/2010/main" val="33359513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להוסיף שופרים</a:t>
            </a:r>
          </a:p>
          <a:p>
            <a:r>
              <a:rPr lang="he-IL" dirty="0"/>
              <a:t>נושא 11</a:t>
            </a:r>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46</a:t>
            </a:fld>
            <a:endParaRPr lang="he-IL"/>
          </a:p>
        </p:txBody>
      </p:sp>
    </p:spTree>
    <p:extLst>
      <p:ext uri="{BB962C8B-B14F-4D97-AF65-F5344CB8AC3E}">
        <p14:creationId xmlns:p14="http://schemas.microsoft.com/office/powerpoint/2010/main" val="3434707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47</a:t>
            </a:fld>
            <a:endParaRPr lang="he-IL"/>
          </a:p>
        </p:txBody>
      </p:sp>
    </p:spTree>
    <p:extLst>
      <p:ext uri="{BB962C8B-B14F-4D97-AF65-F5344CB8AC3E}">
        <p14:creationId xmlns:p14="http://schemas.microsoft.com/office/powerpoint/2010/main" val="8528327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48</a:t>
            </a:fld>
            <a:endParaRPr lang="he-IL"/>
          </a:p>
        </p:txBody>
      </p:sp>
    </p:spTree>
    <p:extLst>
      <p:ext uri="{BB962C8B-B14F-4D97-AF65-F5344CB8AC3E}">
        <p14:creationId xmlns:p14="http://schemas.microsoft.com/office/powerpoint/2010/main" val="16360578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1CB83815-A8E7-422A-AB20-B9DCF6573989}" type="slidenum">
              <a:rPr lang="he-IL" smtClean="0"/>
              <a:t>49</a:t>
            </a:fld>
            <a:endParaRPr lang="he-IL"/>
          </a:p>
        </p:txBody>
      </p:sp>
    </p:spTree>
    <p:extLst>
      <p:ext uri="{BB962C8B-B14F-4D97-AF65-F5344CB8AC3E}">
        <p14:creationId xmlns:p14="http://schemas.microsoft.com/office/powerpoint/2010/main" val="36726328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לשים בסוף ויחליט אחר כך אם רוצה או לא</a:t>
            </a:r>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50</a:t>
            </a:fld>
            <a:endParaRPr lang="he-IL"/>
          </a:p>
        </p:txBody>
      </p:sp>
    </p:spTree>
    <p:extLst>
      <p:ext uri="{BB962C8B-B14F-4D97-AF65-F5344CB8AC3E}">
        <p14:creationId xmlns:p14="http://schemas.microsoft.com/office/powerpoint/2010/main" val="19754782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51</a:t>
            </a:fld>
            <a:endParaRPr lang="he-IL"/>
          </a:p>
        </p:txBody>
      </p:sp>
    </p:spTree>
    <p:extLst>
      <p:ext uri="{BB962C8B-B14F-4D97-AF65-F5344CB8AC3E}">
        <p14:creationId xmlns:p14="http://schemas.microsoft.com/office/powerpoint/2010/main" val="2335340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a:p>
            <a:r>
              <a:rPr lang="he-IL" dirty="0"/>
              <a:t>(לבדוק איך זה אצל עובדים סוציאליים)</a:t>
            </a:r>
          </a:p>
        </p:txBody>
      </p:sp>
      <p:sp>
        <p:nvSpPr>
          <p:cNvPr id="4" name="מציין מיקום של מספר שקופית 3"/>
          <p:cNvSpPr>
            <a:spLocks noGrp="1"/>
          </p:cNvSpPr>
          <p:nvPr>
            <p:ph type="sldNum" sz="quarter" idx="10"/>
          </p:nvPr>
        </p:nvSpPr>
        <p:spPr/>
        <p:txBody>
          <a:bodyPr/>
          <a:lstStyle/>
          <a:p>
            <a:fld id="{396CEA60-0FFE-41E4-9B9C-D5B6E32466DB}" type="slidenum">
              <a:rPr lang="he-IL" smtClean="0"/>
              <a:t>52</a:t>
            </a:fld>
            <a:endParaRPr lang="he-IL"/>
          </a:p>
        </p:txBody>
      </p:sp>
    </p:spTree>
    <p:extLst>
      <p:ext uri="{BB962C8B-B14F-4D97-AF65-F5344CB8AC3E}">
        <p14:creationId xmlns:p14="http://schemas.microsoft.com/office/powerpoint/2010/main" val="190008303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4/11/2019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71320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4/11/2019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3901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a:xfrm>
            <a:off x="8593667" y="6272784"/>
            <a:ext cx="2644309" cy="365125"/>
          </a:xfrm>
        </p:spPr>
        <p:txBody>
          <a:bodyPr/>
          <a:lstStyle/>
          <a:p>
            <a:fld id="{8DFA1846-DA80-1C48-A609-854EA85C59AD}" type="datetimeFigureOut">
              <a:rPr lang="en-US" smtClean="0"/>
              <a:pPr/>
              <a:t>4/11/2019</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42847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4/11/2019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82683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4/11/2019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32186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4/11/2019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56536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4/11/2019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93780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D0DF5E60-9974-AC48-9591-99C2BB44B7CF}" type="datetimeFigureOut">
              <a:rPr lang="en-US" smtClean="0"/>
              <a:pPr/>
              <a:t>4/11/2019</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11019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9B482E8-6E0E-1B4F-B1FD-C69DB9E858D9}" type="datetimeFigureOut">
              <a:rPr lang="en-US" smtClean="0"/>
              <a:pPr/>
              <a:t>4/11/2019</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94832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4/11/2019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26496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4/11/2019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72911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09B482E8-6E0E-1B4F-B1FD-C69DB9E858D9}" type="datetimeFigureOut">
              <a:rPr lang="en-US" smtClean="0"/>
              <a:pPr/>
              <a:t>4/11/2019</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05847686"/>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hf sldNum="0" hdr="0" ftr="0" dt="0"/>
  <p:txStyles>
    <p:titleStyle>
      <a:lvl1pPr algn="l" defTabSz="914400" rtl="1"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r" defTabSz="914400" rtl="1"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emf"/><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3.png"/><Relationship Id="rId4" Type="http://schemas.openxmlformats.org/officeDocument/2006/relationships/image" Target="../media/image16.emf"/><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png"/><Relationship Id="rId7"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2.emf"/></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58.emf"/></Relationships>
</file>

<file path=ppt/slides/_rels/slide2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_rels/slide2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7.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76.emf"/></Relationships>
</file>

<file path=ppt/slides/_rels/slide28.xml.rels><?xml version="1.0" encoding="UTF-8" standalone="yes"?>
<Relationships xmlns="http://schemas.openxmlformats.org/package/2006/relationships"><Relationship Id="rId3" Type="http://schemas.openxmlformats.org/officeDocument/2006/relationships/image" Target="../media/image77.tiff"/><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78.png"/></Relationships>
</file>

<file path=ppt/slides/_rels/slide29.xml.rels><?xml version="1.0" encoding="UTF-8" standalone="yes"?>
<Relationships xmlns="http://schemas.openxmlformats.org/package/2006/relationships"><Relationship Id="rId3" Type="http://schemas.openxmlformats.org/officeDocument/2006/relationships/image" Target="../media/image79.tiff"/><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78.png"/></Relationships>
</file>

<file path=ppt/slides/_rels/slide30.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image" Target="../media/image88.png"/><Relationship Id="rId4" Type="http://schemas.openxmlformats.org/officeDocument/2006/relationships/image" Target="../media/image87.png"/></Relationships>
</file>

<file path=ppt/slides/_rels/slide37.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9.png"/><Relationship Id="rId7" Type="http://schemas.openxmlformats.org/officeDocument/2006/relationships/image" Target="../media/image92.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97.png"/><Relationship Id="rId4" Type="http://schemas.openxmlformats.org/officeDocument/2006/relationships/image" Target="../media/image96.png"/></Relationships>
</file>

<file path=ppt/slides/_rels/slide4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7.xml"/><Relationship Id="rId1" Type="http://schemas.openxmlformats.org/officeDocument/2006/relationships/slideLayout" Target="../slideLayouts/slideLayout5.xml"/><Relationship Id="rId5" Type="http://schemas.openxmlformats.org/officeDocument/2006/relationships/image" Target="../media/image47.png"/><Relationship Id="rId4" Type="http://schemas.openxmlformats.org/officeDocument/2006/relationships/image" Target="../media/image104.png"/></Relationships>
</file>

<file path=ppt/slides/_rels/slide4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notesSlide" Target="../notesSlides/notesSlide49.xml"/><Relationship Id="rId1" Type="http://schemas.openxmlformats.org/officeDocument/2006/relationships/slideLayout" Target="../slideLayouts/slideLayout5.xml"/><Relationship Id="rId4" Type="http://schemas.openxmlformats.org/officeDocument/2006/relationships/image" Target="../media/image107.png"/></Relationships>
</file>

<file path=ppt/slides/_rels/slide5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A1A7B01-C76D-4C2F-B318-F3C45D99690C}"/>
              </a:ext>
            </a:extLst>
          </p:cNvPr>
          <p:cNvSpPr>
            <a:spLocks noGrp="1"/>
          </p:cNvSpPr>
          <p:nvPr>
            <p:ph type="ctrTitle"/>
          </p:nvPr>
        </p:nvSpPr>
        <p:spPr>
          <a:xfrm>
            <a:off x="1275888" y="2299906"/>
            <a:ext cx="9369552" cy="1129094"/>
          </a:xfrm>
        </p:spPr>
        <p:txBody>
          <a:bodyPr/>
          <a:lstStyle/>
          <a:p>
            <a:pPr algn="ctr"/>
            <a:r>
              <a:rPr lang="he-IL" sz="6600" b="1" dirty="0" smtClean="0"/>
              <a:t>ניתוח </a:t>
            </a:r>
            <a:r>
              <a:rPr lang="he-IL" sz="6600" b="1" dirty="0"/>
              <a:t>התנהגות </a:t>
            </a:r>
            <a:r>
              <a:rPr lang="he-IL" sz="6600" b="1" dirty="0" smtClean="0"/>
              <a:t>כפרופסיה מוסדרת בחוק </a:t>
            </a:r>
            <a:r>
              <a:rPr lang="he-IL" sz="6600" b="1" dirty="0"/>
              <a:t>בישראל</a:t>
            </a:r>
            <a:r>
              <a:rPr lang="he-IL" sz="1800" b="1" dirty="0"/>
              <a:t/>
            </a:r>
            <a:br>
              <a:rPr lang="he-IL" sz="1800" b="1" dirty="0"/>
            </a:br>
            <a:r>
              <a:rPr lang="he-IL" sz="1800" b="1" dirty="0"/>
              <a:t/>
            </a:r>
            <a:br>
              <a:rPr lang="he-IL" sz="1800" b="1" dirty="0"/>
            </a:br>
            <a:r>
              <a:rPr lang="he-IL" sz="4000" b="1" dirty="0" smtClean="0"/>
              <a:t>נתונים, מעשים, החמצה ותקווה..</a:t>
            </a:r>
            <a:endParaRPr lang="he-IL" sz="59500" b="1" dirty="0"/>
          </a:p>
        </p:txBody>
      </p:sp>
      <p:sp>
        <p:nvSpPr>
          <p:cNvPr id="3" name="כותרת משנה 2">
            <a:extLst>
              <a:ext uri="{FF2B5EF4-FFF2-40B4-BE49-F238E27FC236}">
                <a16:creationId xmlns:a16="http://schemas.microsoft.com/office/drawing/2014/main" id="{4479330A-66D5-4687-9A6E-F8AC9A5D60B0}"/>
              </a:ext>
            </a:extLst>
          </p:cNvPr>
          <p:cNvSpPr>
            <a:spLocks noGrp="1"/>
          </p:cNvSpPr>
          <p:nvPr>
            <p:ph type="subTitle" idx="1"/>
          </p:nvPr>
        </p:nvSpPr>
        <p:spPr>
          <a:xfrm>
            <a:off x="2150364" y="4484370"/>
            <a:ext cx="7891272" cy="1069848"/>
          </a:xfrm>
        </p:spPr>
        <p:txBody>
          <a:bodyPr>
            <a:noAutofit/>
          </a:bodyPr>
          <a:lstStyle/>
          <a:p>
            <a:pPr algn="ctr"/>
            <a:r>
              <a:rPr lang="he-IL" sz="3600" b="1" dirty="0">
                <a:effectLst>
                  <a:outerShdw blurRad="38100" dist="38100" dir="2700000" algn="tl">
                    <a:srgbClr val="000000">
                      <a:alpha val="43137"/>
                    </a:srgbClr>
                  </a:outerShdw>
                </a:effectLst>
              </a:rPr>
              <a:t>     פרופ' עמוס רולידר </a:t>
            </a:r>
            <a:r>
              <a:rPr lang="en-US" sz="2800" b="1" dirty="0">
                <a:effectLst>
                  <a:outerShdw blurRad="38100" dist="38100" dir="2700000" algn="tl">
                    <a:srgbClr val="000000">
                      <a:alpha val="43137"/>
                    </a:srgbClr>
                  </a:outerShdw>
                </a:effectLst>
              </a:rPr>
              <a:t>BCBA-D</a:t>
            </a:r>
            <a:r>
              <a:rPr lang="he-IL" sz="3600" b="1" dirty="0">
                <a:effectLst>
                  <a:outerShdw blurRad="38100" dist="38100" dir="2700000" algn="tl">
                    <a:srgbClr val="000000">
                      <a:alpha val="43137"/>
                    </a:srgbClr>
                  </a:outerShdw>
                </a:effectLst>
              </a:rPr>
              <a:t> </a:t>
            </a:r>
          </a:p>
          <a:p>
            <a:pPr algn="ctr"/>
            <a:r>
              <a:rPr lang="he-IL" sz="1600" b="1" dirty="0">
                <a:effectLst>
                  <a:outerShdw blurRad="38100" dist="38100" dir="2700000" algn="tl">
                    <a:srgbClr val="000000">
                      <a:alpha val="43137"/>
                    </a:srgbClr>
                  </a:outerShdw>
                </a:effectLst>
              </a:rPr>
              <a:t>יו"ר ארגון מנתחי ההתנהגות המוסמכים בישראל  </a:t>
            </a:r>
          </a:p>
        </p:txBody>
      </p:sp>
      <p:pic>
        <p:nvPicPr>
          <p:cNvPr id="4" name="תמונה 3"/>
          <p:cNvPicPr>
            <a:picLocks noChangeAspect="1"/>
          </p:cNvPicPr>
          <p:nvPr/>
        </p:nvPicPr>
        <p:blipFill>
          <a:blip r:embed="rId3"/>
          <a:stretch>
            <a:fillRect/>
          </a:stretch>
        </p:blipFill>
        <p:spPr>
          <a:xfrm>
            <a:off x="5113930" y="5554218"/>
            <a:ext cx="1964139" cy="1285875"/>
          </a:xfrm>
          <a:prstGeom prst="rect">
            <a:avLst/>
          </a:prstGeom>
        </p:spPr>
      </p:pic>
    </p:spTree>
    <p:extLst>
      <p:ext uri="{BB962C8B-B14F-4D97-AF65-F5344CB8AC3E}">
        <p14:creationId xmlns:p14="http://schemas.microsoft.com/office/powerpoint/2010/main" val="14254661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מהי פרופסיה? </a:t>
            </a:r>
            <a:r>
              <a:rPr lang="he-IL" sz="1800" dirty="0"/>
              <a:t>(מכון </a:t>
            </a:r>
            <a:r>
              <a:rPr lang="he-IL" sz="1800" dirty="0" err="1"/>
              <a:t>ון</a:t>
            </a:r>
            <a:r>
              <a:rPr lang="he-IL" sz="1800" dirty="0"/>
              <a:t>-ליר 2007)</a:t>
            </a:r>
            <a:endParaRPr lang="he-IL" dirty="0"/>
          </a:p>
        </p:txBody>
      </p:sp>
      <p:sp>
        <p:nvSpPr>
          <p:cNvPr id="3" name="מציין מיקום תוכן 2"/>
          <p:cNvSpPr>
            <a:spLocks noGrp="1"/>
          </p:cNvSpPr>
          <p:nvPr>
            <p:ph idx="1"/>
          </p:nvPr>
        </p:nvSpPr>
        <p:spPr>
          <a:xfrm>
            <a:off x="1069848" y="1860884"/>
            <a:ext cx="10058400" cy="4311316"/>
          </a:xfrm>
        </p:spPr>
        <p:txBody>
          <a:bodyPr/>
          <a:lstStyle/>
          <a:p>
            <a:r>
              <a:rPr lang="he-IL" sz="2300" dirty="0"/>
              <a:t> </a:t>
            </a:r>
            <a:r>
              <a:rPr lang="he-IL" sz="2300" b="1" dirty="0"/>
              <a:t>לפרופסיה 5 מאפיינים:</a:t>
            </a:r>
          </a:p>
          <a:p>
            <a:pPr lvl="1"/>
            <a:r>
              <a:rPr lang="he-IL" sz="2300" b="1" dirty="0"/>
              <a:t>ידע מובחן: </a:t>
            </a:r>
            <a:r>
              <a:rPr lang="he-IL" sz="2300" dirty="0"/>
              <a:t>ידע מקצועי סיסטמתי המבוסס על תיאוריות עדכניות – העברת הידע דורשת השכלה גבוהה</a:t>
            </a:r>
          </a:p>
          <a:p>
            <a:pPr lvl="1"/>
            <a:r>
              <a:rPr lang="he-IL" sz="2300" b="1" dirty="0"/>
              <a:t>אוטונומיה: </a:t>
            </a:r>
            <a:r>
              <a:rPr lang="he-IL" sz="2300" dirty="0" err="1"/>
              <a:t>לפרופסיונאל</a:t>
            </a:r>
            <a:r>
              <a:rPr lang="he-IL" sz="2300" dirty="0"/>
              <a:t> יש סמכות מקצועית המוכרת ע"י הקליינטים וכן ע"י הקבוצה המקצועית שלו  </a:t>
            </a:r>
          </a:p>
          <a:p>
            <a:pPr lvl="1"/>
            <a:r>
              <a:rPr lang="he-IL" sz="2300" b="1" dirty="0"/>
              <a:t>לגיטימציה</a:t>
            </a:r>
            <a:r>
              <a:rPr lang="he-IL" sz="2300" dirty="0"/>
              <a:t>: החברה מכירה בסמכות של הפרופסיה, דבר המתבטא בתהליכי הסמכה של המדינה. הלגיטימציה ניתנת ע"י המדינה ומעוגנת בחוק</a:t>
            </a:r>
          </a:p>
          <a:p>
            <a:pPr lvl="1"/>
            <a:r>
              <a:rPr lang="he-IL" sz="2300" b="1" dirty="0"/>
              <a:t>קוד אתי: </a:t>
            </a:r>
            <a:r>
              <a:rPr lang="he-IL" sz="2300" dirty="0"/>
              <a:t>קיים קוד אתי המגדיר את היחסים בין </a:t>
            </a:r>
            <a:r>
              <a:rPr lang="he-IL" sz="2300" dirty="0" err="1"/>
              <a:t>הפרופסיונלאים</a:t>
            </a:r>
            <a:r>
              <a:rPr lang="en-US" sz="2300" dirty="0"/>
              <a:t/>
            </a:r>
            <a:br>
              <a:rPr lang="en-US" sz="2300" dirty="0"/>
            </a:br>
            <a:r>
              <a:rPr lang="he-IL" sz="2300" dirty="0"/>
              <a:t> לקליינטים ובין </a:t>
            </a:r>
            <a:r>
              <a:rPr lang="he-IL" sz="2300" dirty="0" err="1"/>
              <a:t>פרופסיונאל</a:t>
            </a:r>
            <a:r>
              <a:rPr lang="he-IL" sz="2300" dirty="0"/>
              <a:t> </a:t>
            </a:r>
            <a:r>
              <a:rPr lang="he-IL" sz="2300" dirty="0" err="1"/>
              <a:t>לפרופסיונאל</a:t>
            </a:r>
            <a:r>
              <a:rPr lang="he-IL" sz="2300" dirty="0"/>
              <a:t>.</a:t>
            </a:r>
          </a:p>
          <a:p>
            <a:pPr lvl="1"/>
            <a:r>
              <a:rPr lang="he-IL" sz="2300" b="1" dirty="0"/>
              <a:t>תרבות מקצועית: </a:t>
            </a:r>
            <a:r>
              <a:rPr lang="he-IL" sz="2300" dirty="0"/>
              <a:t>קיימת תרבות מקצועית ספציפית הנתמכת ע"י אגודות</a:t>
            </a:r>
            <a:r>
              <a:rPr lang="en-US" sz="2300" dirty="0"/>
              <a:t/>
            </a:r>
            <a:br>
              <a:rPr lang="en-US" sz="2300" dirty="0"/>
            </a:br>
            <a:r>
              <a:rPr lang="he-IL" sz="2300" dirty="0"/>
              <a:t> פרופסיונאליות (כנסים הדנים בענייני הפרופסיה)</a:t>
            </a:r>
          </a:p>
          <a:p>
            <a:pPr lvl="1"/>
            <a:endParaRPr lang="he-IL" dirty="0"/>
          </a:p>
        </p:txBody>
      </p:sp>
      <p:pic>
        <p:nvPicPr>
          <p:cNvPr id="4" name="תמונה 3"/>
          <p:cNvPicPr>
            <a:picLocks noChangeAspect="1"/>
          </p:cNvPicPr>
          <p:nvPr/>
        </p:nvPicPr>
        <p:blipFill>
          <a:blip r:embed="rId3"/>
          <a:stretch>
            <a:fillRect/>
          </a:stretch>
        </p:blipFill>
        <p:spPr>
          <a:xfrm>
            <a:off x="167432" y="156519"/>
            <a:ext cx="2051851" cy="1538888"/>
          </a:xfrm>
          <a:prstGeom prst="rect">
            <a:avLst/>
          </a:prstGeom>
        </p:spPr>
      </p:pic>
      <p:pic>
        <p:nvPicPr>
          <p:cNvPr id="5" name="תמונה 4"/>
          <p:cNvPicPr>
            <a:picLocks noChangeAspect="1"/>
          </p:cNvPicPr>
          <p:nvPr/>
        </p:nvPicPr>
        <p:blipFill>
          <a:blip r:embed="rId4"/>
          <a:stretch>
            <a:fillRect/>
          </a:stretch>
        </p:blipFill>
        <p:spPr>
          <a:xfrm>
            <a:off x="167432" y="4764025"/>
            <a:ext cx="2438400" cy="1876425"/>
          </a:xfrm>
          <a:prstGeom prst="rect">
            <a:avLst/>
          </a:prstGeom>
        </p:spPr>
      </p:pic>
    </p:spTree>
    <p:extLst>
      <p:ext uri="{BB962C8B-B14F-4D97-AF65-F5344CB8AC3E}">
        <p14:creationId xmlns:p14="http://schemas.microsoft.com/office/powerpoint/2010/main" val="257396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ctr"/>
            <a:r>
              <a:rPr lang="he-IL" dirty="0"/>
              <a:t>עיסוק לעומת מקצוע</a:t>
            </a:r>
            <a:endParaRPr lang="en-US" dirty="0"/>
          </a:p>
        </p:txBody>
      </p:sp>
      <p:sp>
        <p:nvSpPr>
          <p:cNvPr id="3" name="מציין מיקום תוכן 2"/>
          <p:cNvSpPr>
            <a:spLocks noGrp="1"/>
          </p:cNvSpPr>
          <p:nvPr>
            <p:ph idx="1"/>
          </p:nvPr>
        </p:nvSpPr>
        <p:spPr/>
        <p:txBody>
          <a:bodyPr/>
          <a:lstStyle/>
          <a:p>
            <a:pPr marL="0" indent="0">
              <a:buNone/>
            </a:pPr>
            <a:r>
              <a:rPr lang="he-IL" sz="2800" dirty="0"/>
              <a:t>גישה מצמצמת מבדילה בין מקצוע/פרופסיה לבין </a:t>
            </a:r>
            <a:r>
              <a:rPr lang="he-IL" sz="2800" b="1" dirty="0"/>
              <a:t>עיסוק</a:t>
            </a:r>
            <a:r>
              <a:rPr lang="he-IL" sz="2800" dirty="0"/>
              <a:t>, כאשר מקצוע דורש הכשרה מקצועית נרחבת ומוקפדת, ועיסוק הוא פעילות של אדם לפרנסתו, גם כזו שאינה דורשת הכשרה מקצועית נרחבת, מוסכמת, מעודכנת ובקרה רגולטיבית כלשהיא. (</a:t>
            </a:r>
            <a:r>
              <a:rPr lang="he-IL" i="1" dirty="0"/>
              <a:t>משרד החינוך/מרחב פדגוגי 2017</a:t>
            </a:r>
            <a:r>
              <a:rPr lang="he-IL" sz="2800" dirty="0"/>
              <a:t>)  </a:t>
            </a:r>
          </a:p>
          <a:p>
            <a:endParaRPr lang="en-US" dirty="0"/>
          </a:p>
        </p:txBody>
      </p:sp>
      <p:pic>
        <p:nvPicPr>
          <p:cNvPr id="4" name="תמונה 3"/>
          <p:cNvPicPr>
            <a:picLocks noChangeAspect="1"/>
          </p:cNvPicPr>
          <p:nvPr/>
        </p:nvPicPr>
        <p:blipFill>
          <a:blip r:embed="rId3"/>
          <a:stretch>
            <a:fillRect/>
          </a:stretch>
        </p:blipFill>
        <p:spPr>
          <a:xfrm>
            <a:off x="4008437" y="4328879"/>
            <a:ext cx="4181222" cy="1993446"/>
          </a:xfrm>
          <a:prstGeom prst="rect">
            <a:avLst/>
          </a:prstGeom>
        </p:spPr>
      </p:pic>
    </p:spTree>
    <p:extLst>
      <p:ext uri="{BB962C8B-B14F-4D97-AF65-F5344CB8AC3E}">
        <p14:creationId xmlns:p14="http://schemas.microsoft.com/office/powerpoint/2010/main" val="29970404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9B1102D-640A-4A0B-B7E6-CFF003C8B869}"/>
              </a:ext>
            </a:extLst>
          </p:cNvPr>
          <p:cNvSpPr>
            <a:spLocks noGrp="1"/>
          </p:cNvSpPr>
          <p:nvPr>
            <p:ph type="title"/>
          </p:nvPr>
        </p:nvSpPr>
        <p:spPr/>
        <p:txBody>
          <a:bodyPr/>
          <a:lstStyle/>
          <a:p>
            <a:pPr algn="ctr"/>
            <a:r>
              <a:rPr lang="he-IL" dirty="0"/>
              <a:t>היכן נרכש מקצוע (פרופסיה)?</a:t>
            </a:r>
          </a:p>
        </p:txBody>
      </p:sp>
      <p:sp>
        <p:nvSpPr>
          <p:cNvPr id="3" name="מציין מיקום תוכן 2">
            <a:extLst>
              <a:ext uri="{FF2B5EF4-FFF2-40B4-BE49-F238E27FC236}">
                <a16:creationId xmlns:a16="http://schemas.microsoft.com/office/drawing/2014/main" id="{BD3DDD94-3316-4C3B-B5EB-12CF4DAA257A}"/>
              </a:ext>
            </a:extLst>
          </p:cNvPr>
          <p:cNvSpPr>
            <a:spLocks noGrp="1"/>
          </p:cNvSpPr>
          <p:nvPr>
            <p:ph idx="1"/>
          </p:nvPr>
        </p:nvSpPr>
        <p:spPr>
          <a:xfrm>
            <a:off x="1754679" y="2292470"/>
            <a:ext cx="10058400" cy="2273059"/>
          </a:xfrm>
        </p:spPr>
        <p:txBody>
          <a:bodyPr>
            <a:normAutofit lnSpcReduction="10000"/>
          </a:bodyPr>
          <a:lstStyle/>
          <a:p>
            <a:r>
              <a:rPr lang="he-IL" sz="2500" dirty="0"/>
              <a:t>ככלל, מקצוע </a:t>
            </a:r>
            <a:r>
              <a:rPr lang="he-IL" sz="2500" u="sng" dirty="0"/>
              <a:t>לא חייבים</a:t>
            </a:r>
            <a:r>
              <a:rPr lang="he-IL" sz="2500" dirty="0"/>
              <a:t> לרכוש באקדמיה (לימודים לקראת תארים אקדמיים מוכרים) </a:t>
            </a:r>
          </a:p>
          <a:p>
            <a:r>
              <a:rPr lang="he-IL" sz="2500" dirty="0"/>
              <a:t>במקרה של תחום הדעת שלנו - </a:t>
            </a:r>
            <a:r>
              <a:rPr lang="he-IL" sz="2500" b="1" dirty="0"/>
              <a:t>ניתוח התנהגות</a:t>
            </a:r>
            <a:r>
              <a:rPr lang="he-IL" sz="2500" dirty="0"/>
              <a:t>, הפרופסיה נרכשת על ידי לימודים לתואר אקדמי במוסדות להשכלה גבוהה, (בדומה </a:t>
            </a:r>
            <a:r>
              <a:rPr lang="he-IL" sz="2500" dirty="0" err="1" smtClean="0"/>
              <a:t>להוראה,פסיכולוגיה,משפטים,רפוי</a:t>
            </a:r>
            <a:r>
              <a:rPr lang="he-IL" sz="2500" dirty="0" smtClean="0"/>
              <a:t> בעיסוק </a:t>
            </a:r>
            <a:r>
              <a:rPr lang="he-IL" sz="2500" dirty="0"/>
              <a:t>ועוד)</a:t>
            </a:r>
          </a:p>
          <a:p>
            <a:r>
              <a:rPr lang="he-IL" sz="2500" dirty="0"/>
              <a:t>כנדרש בחוק לגבי מקצועות </a:t>
            </a:r>
            <a:r>
              <a:rPr lang="he-IL" sz="2500" dirty="0" err="1"/>
              <a:t>פארא</a:t>
            </a:r>
            <a:r>
              <a:rPr lang="he-IL" sz="2500" dirty="0"/>
              <a:t>-רפואיים </a:t>
            </a:r>
            <a:r>
              <a:rPr lang="en-US" sz="2500" i="1" dirty="0"/>
              <a:t>)</a:t>
            </a:r>
            <a:r>
              <a:rPr lang="he-IL" sz="2500" i="1" dirty="0"/>
              <a:t>*חוק מקצועות </a:t>
            </a:r>
            <a:r>
              <a:rPr lang="he-IL" sz="2500" i="1" dirty="0" smtClean="0"/>
              <a:t>הבריאות 2008)</a:t>
            </a:r>
            <a:endParaRPr lang="he-IL" sz="2500" i="1" dirty="0"/>
          </a:p>
          <a:p>
            <a:endParaRPr lang="he-IL" sz="1600" i="1" dirty="0"/>
          </a:p>
        </p:txBody>
      </p:sp>
      <p:pic>
        <p:nvPicPr>
          <p:cNvPr id="6" name="תמונה 5"/>
          <p:cNvPicPr>
            <a:picLocks noChangeAspect="1"/>
          </p:cNvPicPr>
          <p:nvPr/>
        </p:nvPicPr>
        <p:blipFill>
          <a:blip r:embed="rId3"/>
          <a:stretch>
            <a:fillRect/>
          </a:stretch>
        </p:blipFill>
        <p:spPr>
          <a:xfrm>
            <a:off x="10232879" y="116079"/>
            <a:ext cx="1790737" cy="1341325"/>
          </a:xfrm>
          <a:prstGeom prst="rect">
            <a:avLst/>
          </a:prstGeom>
        </p:spPr>
      </p:pic>
      <p:pic>
        <p:nvPicPr>
          <p:cNvPr id="8" name="תמונה 7"/>
          <p:cNvPicPr>
            <a:picLocks noChangeAspect="1"/>
          </p:cNvPicPr>
          <p:nvPr/>
        </p:nvPicPr>
        <p:blipFill>
          <a:blip r:embed="rId4"/>
          <a:stretch>
            <a:fillRect/>
          </a:stretch>
        </p:blipFill>
        <p:spPr>
          <a:xfrm>
            <a:off x="8819893" y="4838115"/>
            <a:ext cx="2170364" cy="2103302"/>
          </a:xfrm>
          <a:prstGeom prst="rect">
            <a:avLst/>
          </a:prstGeom>
        </p:spPr>
      </p:pic>
      <p:pic>
        <p:nvPicPr>
          <p:cNvPr id="9" name="תמונה 8"/>
          <p:cNvPicPr>
            <a:picLocks noChangeAspect="1"/>
          </p:cNvPicPr>
          <p:nvPr/>
        </p:nvPicPr>
        <p:blipFill>
          <a:blip r:embed="rId5"/>
          <a:stretch>
            <a:fillRect/>
          </a:stretch>
        </p:blipFill>
        <p:spPr>
          <a:xfrm>
            <a:off x="242746" y="5170629"/>
            <a:ext cx="3171825" cy="1438275"/>
          </a:xfrm>
          <a:prstGeom prst="rect">
            <a:avLst/>
          </a:prstGeom>
        </p:spPr>
      </p:pic>
      <p:pic>
        <p:nvPicPr>
          <p:cNvPr id="4" name="תמונה 3"/>
          <p:cNvPicPr>
            <a:picLocks noChangeAspect="1"/>
          </p:cNvPicPr>
          <p:nvPr/>
        </p:nvPicPr>
        <p:blipFill>
          <a:blip r:embed="rId6"/>
          <a:stretch>
            <a:fillRect/>
          </a:stretch>
        </p:blipFill>
        <p:spPr>
          <a:xfrm>
            <a:off x="5155541" y="4703904"/>
            <a:ext cx="2381250" cy="1905000"/>
          </a:xfrm>
          <a:prstGeom prst="rect">
            <a:avLst/>
          </a:prstGeom>
        </p:spPr>
      </p:pic>
    </p:spTree>
    <p:extLst>
      <p:ext uri="{BB962C8B-B14F-4D97-AF65-F5344CB8AC3E}">
        <p14:creationId xmlns:p14="http://schemas.microsoft.com/office/powerpoint/2010/main" val="21169043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1"/>
          <p:cNvSpPr>
            <a:spLocks noGrp="1"/>
          </p:cNvSpPr>
          <p:nvPr>
            <p:ph type="title"/>
          </p:nvPr>
        </p:nvSpPr>
        <p:spPr>
          <a:xfrm>
            <a:off x="4762" y="-937194"/>
            <a:ext cx="12192000" cy="1087320"/>
          </a:xfrm>
        </p:spPr>
        <p:txBody>
          <a:bodyPr>
            <a:normAutofit fontScale="90000"/>
          </a:bodyPr>
          <a:lstStyle/>
          <a:p>
            <a:pPr algn="ctr"/>
            <a:r>
              <a:rPr lang="he-IL" dirty="0"/>
              <a:t> מתחום דעת הנלמד </a:t>
            </a:r>
            <a:r>
              <a:rPr lang="he-IL" u="sng" dirty="0"/>
              <a:t>באקדמיה</a:t>
            </a:r>
            <a:r>
              <a:rPr lang="he-IL" dirty="0"/>
              <a:t> לפרופסיה- התהליך </a:t>
            </a:r>
            <a:r>
              <a:rPr lang="en-US" dirty="0"/>
              <a:t>  </a:t>
            </a:r>
            <a:r>
              <a:rPr lang="he-IL" sz="2200" dirty="0"/>
              <a:t> </a:t>
            </a:r>
            <a:br>
              <a:rPr lang="he-IL" sz="2200" dirty="0"/>
            </a:br>
            <a:r>
              <a:rPr lang="he-IL" sz="2200" dirty="0"/>
              <a:t> </a:t>
            </a:r>
          </a:p>
        </p:txBody>
      </p:sp>
      <p:pic>
        <p:nvPicPr>
          <p:cNvPr id="2" name="תמונה 1"/>
          <p:cNvPicPr>
            <a:picLocks noChangeAspect="1"/>
          </p:cNvPicPr>
          <p:nvPr/>
        </p:nvPicPr>
        <p:blipFill>
          <a:blip r:embed="rId3"/>
          <a:stretch>
            <a:fillRect/>
          </a:stretch>
        </p:blipFill>
        <p:spPr>
          <a:xfrm>
            <a:off x="287786" y="150708"/>
            <a:ext cx="1462585" cy="1462585"/>
          </a:xfrm>
          <a:prstGeom prst="rect">
            <a:avLst/>
          </a:prstGeom>
        </p:spPr>
      </p:pic>
      <p:pic>
        <p:nvPicPr>
          <p:cNvPr id="7" name="תמונה 6"/>
          <p:cNvPicPr>
            <a:picLocks noChangeAspect="1"/>
          </p:cNvPicPr>
          <p:nvPr/>
        </p:nvPicPr>
        <p:blipFill>
          <a:blip r:embed="rId4"/>
          <a:stretch>
            <a:fillRect/>
          </a:stretch>
        </p:blipFill>
        <p:spPr>
          <a:xfrm>
            <a:off x="10484993" y="150126"/>
            <a:ext cx="1463167" cy="1463167"/>
          </a:xfrm>
          <a:prstGeom prst="rect">
            <a:avLst/>
          </a:prstGeom>
        </p:spPr>
      </p:pic>
      <p:sp>
        <p:nvSpPr>
          <p:cNvPr id="5" name="חץ למטה 4"/>
          <p:cNvSpPr/>
          <p:nvPr/>
        </p:nvSpPr>
        <p:spPr>
          <a:xfrm>
            <a:off x="5920573" y="3022418"/>
            <a:ext cx="543488" cy="5925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algn="ctr" defTabSz="457200" rtl="0" eaLnBrk="1" latinLnBrk="0" hangingPunct="1"/>
            <a:endParaRPr lang="he-IL" dirty="0"/>
          </a:p>
        </p:txBody>
      </p:sp>
      <p:sp>
        <p:nvSpPr>
          <p:cNvPr id="8" name="כותרת 1"/>
          <p:cNvSpPr txBox="1">
            <a:spLocks/>
          </p:cNvSpPr>
          <p:nvPr/>
        </p:nvSpPr>
        <p:spPr>
          <a:xfrm>
            <a:off x="-104633" y="383379"/>
            <a:ext cx="12296633" cy="764170"/>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5400" kern="1200" cap="all" baseline="0">
                <a:blipFill>
                  <a:blip r:embed="rId5">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pPr algn="ctr"/>
            <a:r>
              <a:rPr lang="he-IL" sz="4000" dirty="0"/>
              <a:t>מתחום דעת לפרופסיה, התהליך:  </a:t>
            </a:r>
          </a:p>
        </p:txBody>
      </p:sp>
      <p:sp>
        <p:nvSpPr>
          <p:cNvPr id="17" name="TextBox 16">
            <a:extLst>
              <a:ext uri="{FF2B5EF4-FFF2-40B4-BE49-F238E27FC236}">
                <a16:creationId xmlns:a16="http://schemas.microsoft.com/office/drawing/2014/main" id="{EE569BA8-5B82-884F-9D1C-7C58110A4366}"/>
              </a:ext>
            </a:extLst>
          </p:cNvPr>
          <p:cNvSpPr txBox="1"/>
          <p:nvPr/>
        </p:nvSpPr>
        <p:spPr>
          <a:xfrm>
            <a:off x="691395" y="2027909"/>
            <a:ext cx="10704576" cy="4970591"/>
          </a:xfrm>
          <a:prstGeom prst="rect">
            <a:avLst/>
          </a:prstGeom>
          <a:noFill/>
        </p:spPr>
        <p:txBody>
          <a:bodyPr wrap="square" rtlCol="0">
            <a:spAutoFit/>
          </a:bodyPr>
          <a:lstStyle/>
          <a:p>
            <a:pPr algn="r" rtl="1"/>
            <a:r>
              <a:rPr lang="he-IL" sz="2100" dirty="0"/>
              <a:t>דיאלוג בין האקדמיה (החוקרים/אנשי המדע היוצרים ומפתחים את הידע בתחום הדעת) לבין העוסקים בו ביום יום (הסטודנטים לשעבר</a:t>
            </a:r>
            <a:r>
              <a:rPr lang="he-IL" sz="2100" dirty="0" smtClean="0"/>
              <a:t>):</a:t>
            </a:r>
            <a:endParaRPr lang="he-IL" sz="2100" dirty="0"/>
          </a:p>
          <a:p>
            <a:pPr algn="r" rtl="1"/>
            <a:r>
              <a:rPr lang="he-IL" sz="1900" dirty="0" smtClean="0"/>
              <a:t>תוצאות </a:t>
            </a:r>
            <a:r>
              <a:rPr lang="he-IL" sz="1900" dirty="0"/>
              <a:t>הדיאלוג בין האקדמיה לעוסקים בתחום – קבלת </a:t>
            </a:r>
            <a:r>
              <a:rPr lang="he-IL" sz="1900" dirty="0" smtClean="0"/>
              <a:t>החלטות:</a:t>
            </a:r>
          </a:p>
          <a:p>
            <a:pPr algn="r" rtl="1"/>
            <a:endParaRPr lang="he-IL" sz="1900" dirty="0" smtClean="0"/>
          </a:p>
          <a:p>
            <a:pPr algn="r" rtl="1"/>
            <a:endParaRPr lang="he-IL" sz="1900" dirty="0" smtClean="0"/>
          </a:p>
          <a:p>
            <a:pPr marL="800100" lvl="1" indent="-342900" algn="just" rtl="1">
              <a:buFont typeface="Wingdings" panose="05000000000000000000" pitchFamily="2" charset="2"/>
              <a:buChar char="v"/>
            </a:pPr>
            <a:r>
              <a:rPr lang="he-IL" sz="1900" dirty="0" smtClean="0"/>
              <a:t>תואר </a:t>
            </a:r>
            <a:r>
              <a:rPr lang="he-IL" sz="1900" dirty="0"/>
              <a:t>אקדמי הנדרש על מנת לעסוק במקצוע</a:t>
            </a:r>
            <a:r>
              <a:rPr lang="en-US" sz="1900" dirty="0"/>
              <a:t>entry level) </a:t>
            </a:r>
            <a:r>
              <a:rPr lang="he-IL" sz="1900" dirty="0" smtClean="0"/>
              <a:t>)</a:t>
            </a:r>
          </a:p>
          <a:p>
            <a:pPr marL="800100" lvl="1" indent="-342900" algn="just" rtl="1">
              <a:buFont typeface="Wingdings" panose="05000000000000000000" pitchFamily="2" charset="2"/>
              <a:buChar char="v"/>
            </a:pPr>
            <a:r>
              <a:rPr lang="he-IL" sz="1900" dirty="0" smtClean="0"/>
              <a:t>תכני </a:t>
            </a:r>
            <a:r>
              <a:rPr lang="he-IL" sz="1900" dirty="0"/>
              <a:t>הלימוד (ההכשרה) </a:t>
            </a:r>
            <a:r>
              <a:rPr lang="he-IL" sz="1900" dirty="0" smtClean="0"/>
              <a:t>וטיבה</a:t>
            </a:r>
          </a:p>
          <a:p>
            <a:pPr marL="800100" lvl="1" indent="-342900" algn="just" rtl="1">
              <a:buFont typeface="Wingdings" panose="05000000000000000000" pitchFamily="2" charset="2"/>
              <a:buChar char="v"/>
            </a:pPr>
            <a:r>
              <a:rPr lang="he-IL" sz="1900" dirty="0" smtClean="0"/>
              <a:t>התנסות </a:t>
            </a:r>
            <a:r>
              <a:rPr lang="he-IL" sz="1900" dirty="0"/>
              <a:t>מעשית (משך, טיב, סביבות ואופן </a:t>
            </a:r>
            <a:r>
              <a:rPr lang="he-IL" sz="1900" dirty="0" smtClean="0"/>
              <a:t>הפיקוח)</a:t>
            </a:r>
          </a:p>
          <a:p>
            <a:pPr marL="800100" lvl="1" indent="-342900" algn="just" rtl="1">
              <a:buFont typeface="Wingdings" panose="05000000000000000000" pitchFamily="2" charset="2"/>
              <a:buChar char="v"/>
            </a:pPr>
            <a:r>
              <a:rPr lang="he-IL" sz="1900" dirty="0" smtClean="0"/>
              <a:t>קוד </a:t>
            </a:r>
            <a:r>
              <a:rPr lang="he-IL" sz="1900" dirty="0"/>
              <a:t>אתי  </a:t>
            </a:r>
          </a:p>
          <a:p>
            <a:pPr marL="800100" lvl="1" indent="-342900" algn="just" rtl="1">
              <a:buFont typeface="Wingdings" panose="05000000000000000000" pitchFamily="2" charset="2"/>
              <a:buChar char="v"/>
            </a:pPr>
            <a:r>
              <a:rPr lang="he-IL" sz="1900" dirty="0" smtClean="0"/>
              <a:t>קריטריונים  </a:t>
            </a:r>
            <a:r>
              <a:rPr lang="he-IL" sz="1900" dirty="0"/>
              <a:t>לשימור הכישורים המקצועיים של הפרופסיונאל </a:t>
            </a:r>
          </a:p>
          <a:p>
            <a:pPr marL="274320" lvl="1" indent="0" algn="ctr" rtl="1">
              <a:buNone/>
            </a:pPr>
            <a:r>
              <a:rPr lang="en-US" sz="2100" dirty="0"/>
              <a:t/>
            </a:r>
            <a:br>
              <a:rPr lang="en-US" sz="2100" dirty="0"/>
            </a:br>
            <a:endParaRPr lang="he-IL" sz="2100" dirty="0"/>
          </a:p>
          <a:p>
            <a:pPr algn="ctr" rtl="1"/>
            <a:endParaRPr lang="he-IL" sz="2100" dirty="0" smtClean="0"/>
          </a:p>
          <a:p>
            <a:pPr algn="ctr" rtl="1"/>
            <a:r>
              <a:rPr lang="he-IL" sz="2100" dirty="0" smtClean="0"/>
              <a:t>הקמת </a:t>
            </a:r>
            <a:r>
              <a:rPr lang="he-IL" sz="2100" dirty="0"/>
              <a:t>גוף עצמאי/ממשלתי </a:t>
            </a:r>
            <a:r>
              <a:rPr lang="he-IL" sz="2100" b="1" dirty="0"/>
              <a:t>נפרד מהמוסד המכשיר </a:t>
            </a:r>
            <a:r>
              <a:rPr lang="he-IL" sz="2100" dirty="0"/>
              <a:t>(והחופשי מכל אינטרס כלכלי) המבצע ומפקח על ההחלטות שהתקבלו (הגוף הרגולטורי) </a:t>
            </a:r>
          </a:p>
          <a:p>
            <a:pPr algn="ctr" rtl="1"/>
            <a:endParaRPr lang="en-US" dirty="0"/>
          </a:p>
        </p:txBody>
      </p:sp>
      <p:sp>
        <p:nvSpPr>
          <p:cNvPr id="18" name="חץ למטה 4">
            <a:extLst>
              <a:ext uri="{FF2B5EF4-FFF2-40B4-BE49-F238E27FC236}">
                <a16:creationId xmlns:a16="http://schemas.microsoft.com/office/drawing/2014/main" id="{3F23CF5C-3A69-E941-88EC-BB4F302317C4}"/>
              </a:ext>
            </a:extLst>
          </p:cNvPr>
          <p:cNvSpPr/>
          <p:nvPr/>
        </p:nvSpPr>
        <p:spPr>
          <a:xfrm>
            <a:off x="5829018" y="5157101"/>
            <a:ext cx="543488" cy="5925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algn="ctr" defTabSz="457200" rtl="1" eaLnBrk="1" latinLnBrk="0" hangingPunct="1"/>
            <a:endParaRPr lang="he-IL" dirty="0"/>
          </a:p>
        </p:txBody>
      </p:sp>
    </p:spTree>
    <p:extLst>
      <p:ext uri="{BB962C8B-B14F-4D97-AF65-F5344CB8AC3E}">
        <p14:creationId xmlns:p14="http://schemas.microsoft.com/office/powerpoint/2010/main" val="21323221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p:cNvPicPr>
            <a:picLocks noChangeAspect="1"/>
          </p:cNvPicPr>
          <p:nvPr/>
        </p:nvPicPr>
        <p:blipFill>
          <a:blip r:embed="rId3"/>
          <a:stretch>
            <a:fillRect/>
          </a:stretch>
        </p:blipFill>
        <p:spPr>
          <a:xfrm>
            <a:off x="0" y="249642"/>
            <a:ext cx="3966072" cy="6371496"/>
          </a:xfrm>
          <a:prstGeom prst="rect">
            <a:avLst/>
          </a:prstGeom>
        </p:spPr>
      </p:pic>
      <p:pic>
        <p:nvPicPr>
          <p:cNvPr id="5" name="תמונה 4"/>
          <p:cNvPicPr>
            <a:picLocks noChangeAspect="1"/>
          </p:cNvPicPr>
          <p:nvPr/>
        </p:nvPicPr>
        <p:blipFill>
          <a:blip r:embed="rId4"/>
          <a:stretch>
            <a:fillRect/>
          </a:stretch>
        </p:blipFill>
        <p:spPr>
          <a:xfrm>
            <a:off x="8382869" y="249642"/>
            <a:ext cx="3809131" cy="6371496"/>
          </a:xfrm>
          <a:prstGeom prst="rect">
            <a:avLst/>
          </a:prstGeom>
        </p:spPr>
      </p:pic>
      <p:sp>
        <p:nvSpPr>
          <p:cNvPr id="6" name="כותרת 1"/>
          <p:cNvSpPr txBox="1">
            <a:spLocks/>
          </p:cNvSpPr>
          <p:nvPr/>
        </p:nvSpPr>
        <p:spPr>
          <a:xfrm>
            <a:off x="-2263939" y="-78952"/>
            <a:ext cx="12296633" cy="657186"/>
          </a:xfrm>
          <a:prstGeom prst="rect">
            <a:avLst/>
          </a:prstGeom>
        </p:spPr>
        <p:txBody>
          <a:bodyPr>
            <a:noAutofit/>
          </a:bodyPr>
          <a:lstStyle>
            <a:lvl1pPr algn="l" defTabSz="914400" rtl="1" eaLnBrk="1" latinLnBrk="0" hangingPunct="1">
              <a:lnSpc>
                <a:spcPct val="90000"/>
              </a:lnSpc>
              <a:spcBef>
                <a:spcPct val="0"/>
              </a:spcBef>
              <a:buNone/>
              <a:defRPr sz="5400" kern="1200" cap="all" baseline="0">
                <a:blipFill>
                  <a:blip r:embed="rId5">
                    <a:extLst>
                      <a:ext uri="{28A0092B-C50C-407E-A947-70E740481C1C}">
                        <a14:useLocalDpi xmlns:a14="http://schemas.microsoft.com/office/drawing/2010/main" val="0"/>
                      </a:ext>
                    </a:extLst>
                  </a:blip>
                  <a:tile tx="6350" ty="-127000" sx="65000" sy="64000" flip="none" algn="tl"/>
                </a:blipFill>
                <a:latin typeface="+mj-lt"/>
                <a:ea typeface="+mj-ea"/>
                <a:cs typeface="+mj-cs"/>
              </a:defRPr>
            </a:lvl1pPr>
          </a:lstStyle>
          <a:p>
            <a:pPr algn="r"/>
            <a:r>
              <a:rPr lang="he-IL" sz="2400" b="1" dirty="0">
                <a:effectLst>
                  <a:outerShdw blurRad="38100" dist="38100" dir="2700000" algn="tl">
                    <a:srgbClr val="000000">
                      <a:alpha val="43137"/>
                    </a:srgbClr>
                  </a:outerShdw>
                </a:effectLst>
              </a:rPr>
              <a:t>מתחום דעת לפרופסיה (המשך): המקרה הפרטי של ניתוח התנהגות: </a:t>
            </a:r>
          </a:p>
        </p:txBody>
      </p:sp>
      <p:pic>
        <p:nvPicPr>
          <p:cNvPr id="8" name="תמונה 7"/>
          <p:cNvPicPr>
            <a:picLocks noChangeAspect="1"/>
          </p:cNvPicPr>
          <p:nvPr/>
        </p:nvPicPr>
        <p:blipFill>
          <a:blip r:embed="rId6"/>
          <a:stretch>
            <a:fillRect/>
          </a:stretch>
        </p:blipFill>
        <p:spPr>
          <a:xfrm>
            <a:off x="4447085" y="249641"/>
            <a:ext cx="3565851" cy="317019"/>
          </a:xfrm>
          <a:prstGeom prst="rect">
            <a:avLst/>
          </a:prstGeom>
        </p:spPr>
      </p:pic>
      <p:pic>
        <p:nvPicPr>
          <p:cNvPr id="9" name="תמונה 8"/>
          <p:cNvPicPr>
            <a:picLocks noChangeAspect="1"/>
          </p:cNvPicPr>
          <p:nvPr/>
        </p:nvPicPr>
        <p:blipFill>
          <a:blip r:embed="rId7"/>
          <a:stretch>
            <a:fillRect/>
          </a:stretch>
        </p:blipFill>
        <p:spPr>
          <a:xfrm>
            <a:off x="2897436" y="6549793"/>
            <a:ext cx="6979727" cy="317019"/>
          </a:xfrm>
          <a:prstGeom prst="rect">
            <a:avLst/>
          </a:prstGeom>
        </p:spPr>
      </p:pic>
      <p:pic>
        <p:nvPicPr>
          <p:cNvPr id="10" name="תמונה 9"/>
          <p:cNvPicPr>
            <a:picLocks noChangeAspect="1"/>
          </p:cNvPicPr>
          <p:nvPr/>
        </p:nvPicPr>
        <p:blipFill>
          <a:blip r:embed="rId8"/>
          <a:stretch>
            <a:fillRect/>
          </a:stretch>
        </p:blipFill>
        <p:spPr>
          <a:xfrm>
            <a:off x="7359769" y="5585551"/>
            <a:ext cx="956061" cy="464335"/>
          </a:xfrm>
          <a:prstGeom prst="rect">
            <a:avLst/>
          </a:prstGeom>
        </p:spPr>
      </p:pic>
      <p:sp>
        <p:nvSpPr>
          <p:cNvPr id="31" name="Bent Arrow 30">
            <a:extLst>
              <a:ext uri="{FF2B5EF4-FFF2-40B4-BE49-F238E27FC236}">
                <a16:creationId xmlns:a16="http://schemas.microsoft.com/office/drawing/2014/main" id="{A84AD057-578A-ED47-825B-459C75E2C328}"/>
              </a:ext>
            </a:extLst>
          </p:cNvPr>
          <p:cNvSpPr/>
          <p:nvPr/>
        </p:nvSpPr>
        <p:spPr>
          <a:xfrm>
            <a:off x="4336005" y="566660"/>
            <a:ext cx="3914775" cy="5922559"/>
          </a:xfrm>
          <a:prstGeom prst="bentArrow">
            <a:avLst>
              <a:gd name="adj1" fmla="val 8942"/>
              <a:gd name="adj2" fmla="val 13504"/>
              <a:gd name="adj3" fmla="val 2354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en-US">
              <a:solidFill>
                <a:schemeClr val="tx1"/>
              </a:solidFill>
            </a:endParaRPr>
          </a:p>
        </p:txBody>
      </p:sp>
      <p:pic>
        <p:nvPicPr>
          <p:cNvPr id="2" name="תמונה 1"/>
          <p:cNvPicPr>
            <a:picLocks noChangeAspect="1"/>
          </p:cNvPicPr>
          <p:nvPr/>
        </p:nvPicPr>
        <p:blipFill>
          <a:blip r:embed="rId9"/>
          <a:stretch>
            <a:fillRect/>
          </a:stretch>
        </p:blipFill>
        <p:spPr>
          <a:xfrm>
            <a:off x="4864642" y="2635290"/>
            <a:ext cx="2857500" cy="1600200"/>
          </a:xfrm>
          <a:prstGeom prst="rect">
            <a:avLst/>
          </a:prstGeom>
        </p:spPr>
      </p:pic>
    </p:spTree>
    <p:extLst>
      <p:ext uri="{BB962C8B-B14F-4D97-AF65-F5344CB8AC3E}">
        <p14:creationId xmlns:p14="http://schemas.microsoft.com/office/powerpoint/2010/main" val="26304935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069847" y="484632"/>
            <a:ext cx="10092733" cy="2017028"/>
          </a:xfrm>
        </p:spPr>
        <p:txBody>
          <a:bodyPr>
            <a:normAutofit fontScale="90000"/>
          </a:bodyPr>
          <a:lstStyle/>
          <a:p>
            <a:pPr algn="ctr"/>
            <a:r>
              <a:rPr lang="en-US" dirty="0"/>
              <a:t>BACB </a:t>
            </a:r>
            <a:br>
              <a:rPr lang="en-US" dirty="0"/>
            </a:br>
            <a:r>
              <a:rPr lang="en-US" dirty="0" smtClean="0"/>
              <a:t>Behavior </a:t>
            </a:r>
            <a:r>
              <a:rPr lang="en-US" dirty="0"/>
              <a:t>Analyst </a:t>
            </a:r>
            <a:r>
              <a:rPr lang="en-US" u="sng" dirty="0"/>
              <a:t>Certification</a:t>
            </a:r>
            <a:r>
              <a:rPr lang="en-US" dirty="0"/>
              <a:t> </a:t>
            </a:r>
            <a:r>
              <a:rPr lang="en-US" dirty="0" smtClean="0"/>
              <a:t>Board</a:t>
            </a:r>
            <a:r>
              <a:rPr lang="he-IL" dirty="0"/>
              <a:t/>
            </a:r>
            <a:br>
              <a:rPr lang="he-IL" dirty="0"/>
            </a:br>
            <a:r>
              <a:rPr lang="he-IL" dirty="0" smtClean="0"/>
              <a:t>"הבורד" (השם.....)</a:t>
            </a:r>
            <a:endParaRPr lang="he-IL" dirty="0"/>
          </a:p>
        </p:txBody>
      </p:sp>
      <p:pic>
        <p:nvPicPr>
          <p:cNvPr id="3" name="תמונה 2"/>
          <p:cNvPicPr>
            <a:picLocks noChangeAspect="1"/>
          </p:cNvPicPr>
          <p:nvPr/>
        </p:nvPicPr>
        <p:blipFill>
          <a:blip r:embed="rId3"/>
          <a:stretch>
            <a:fillRect/>
          </a:stretch>
        </p:blipFill>
        <p:spPr>
          <a:xfrm>
            <a:off x="5044650" y="2603740"/>
            <a:ext cx="2143125" cy="2133600"/>
          </a:xfrm>
          <a:prstGeom prst="rect">
            <a:avLst/>
          </a:prstGeom>
        </p:spPr>
      </p:pic>
      <p:pic>
        <p:nvPicPr>
          <p:cNvPr id="4" name="תמונה 3"/>
          <p:cNvPicPr>
            <a:picLocks noChangeAspect="1"/>
          </p:cNvPicPr>
          <p:nvPr/>
        </p:nvPicPr>
        <p:blipFill>
          <a:blip r:embed="rId4"/>
          <a:stretch>
            <a:fillRect/>
          </a:stretch>
        </p:blipFill>
        <p:spPr>
          <a:xfrm>
            <a:off x="8742422" y="2501660"/>
            <a:ext cx="2143125" cy="2143125"/>
          </a:xfrm>
          <a:prstGeom prst="rect">
            <a:avLst/>
          </a:prstGeom>
        </p:spPr>
      </p:pic>
      <p:pic>
        <p:nvPicPr>
          <p:cNvPr id="5" name="תמונה 4"/>
          <p:cNvPicPr>
            <a:picLocks noChangeAspect="1"/>
          </p:cNvPicPr>
          <p:nvPr/>
        </p:nvPicPr>
        <p:blipFill>
          <a:blip r:embed="rId5"/>
          <a:stretch>
            <a:fillRect/>
          </a:stretch>
        </p:blipFill>
        <p:spPr>
          <a:xfrm>
            <a:off x="997698" y="2565640"/>
            <a:ext cx="2105025" cy="2171700"/>
          </a:xfrm>
          <a:prstGeom prst="rect">
            <a:avLst/>
          </a:prstGeom>
        </p:spPr>
      </p:pic>
      <p:pic>
        <p:nvPicPr>
          <p:cNvPr id="2050" name="Picture 2" descr="NCAA Accredited Program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8442" y="302520"/>
            <a:ext cx="1095375" cy="1190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9469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71450" y="17526"/>
            <a:ext cx="11830050" cy="1146021"/>
          </a:xfrm>
        </p:spPr>
        <p:txBody>
          <a:bodyPr>
            <a:normAutofit fontScale="90000"/>
          </a:bodyPr>
          <a:lstStyle/>
          <a:p>
            <a:pPr algn="ctr"/>
            <a:r>
              <a:rPr lang="he-IL" dirty="0"/>
              <a:t> </a:t>
            </a:r>
            <a:r>
              <a:rPr lang="he-IL" sz="3200" dirty="0"/>
              <a:t>מתחום דעת לפרופסיה: המקרה הפרטי של ניתוח התנהגות (המשך) </a:t>
            </a:r>
            <a:br>
              <a:rPr lang="he-IL" sz="3200" dirty="0"/>
            </a:br>
            <a:r>
              <a:rPr lang="he-IL" sz="3200" dirty="0"/>
              <a:t>  הקמת ה </a:t>
            </a:r>
            <a:r>
              <a:rPr lang="en-US" sz="3200" dirty="0"/>
              <a:t>BACB</a:t>
            </a:r>
            <a:r>
              <a:rPr lang="he-IL" sz="3200" dirty="0"/>
              <a:t>  *איך </a:t>
            </a:r>
            <a:r>
              <a:rPr lang="he-IL" sz="3200" dirty="0" err="1"/>
              <a:t>הכל</a:t>
            </a:r>
            <a:r>
              <a:rPr lang="he-IL" sz="3200" dirty="0"/>
              <a:t> התחיל? </a:t>
            </a:r>
          </a:p>
        </p:txBody>
      </p:sp>
      <p:sp>
        <p:nvSpPr>
          <p:cNvPr id="5" name="מציין מיקום תוכן 2">
            <a:extLst>
              <a:ext uri="{FF2B5EF4-FFF2-40B4-BE49-F238E27FC236}">
                <a16:creationId xmlns:a16="http://schemas.microsoft.com/office/drawing/2014/main" id="{A107062B-A649-4380-8171-E07F572E7FDE}"/>
              </a:ext>
            </a:extLst>
          </p:cNvPr>
          <p:cNvSpPr txBox="1">
            <a:spLocks/>
          </p:cNvSpPr>
          <p:nvPr/>
        </p:nvSpPr>
        <p:spPr>
          <a:xfrm>
            <a:off x="400050" y="1621536"/>
            <a:ext cx="11128248" cy="4389120"/>
          </a:xfrm>
          <a:prstGeom prst="rect">
            <a:avLst/>
          </a:prstGeom>
        </p:spPr>
        <p:txBody>
          <a:bodyPr/>
          <a:lstStyle>
            <a:lvl1pPr marL="182880" indent="-182880" algn="r" defTabSz="914400" rtl="1"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r>
              <a:rPr lang="he-IL" sz="2400" b="1" dirty="0"/>
              <a:t>מה היה שם קודם?.. לפני שהוקדם ה</a:t>
            </a:r>
            <a:r>
              <a:rPr lang="en-US" sz="2400" b="1" dirty="0"/>
              <a:t>BACB</a:t>
            </a:r>
            <a:r>
              <a:rPr lang="he-IL" sz="2400" b="1" dirty="0"/>
              <a:t>, </a:t>
            </a:r>
            <a:r>
              <a:rPr lang="he-IL" sz="2400" dirty="0"/>
              <a:t>בשנת 1980, מתוך צורך שעלה מהשטח, פיתחו במדינת פלורידה בחינת הסמכה למנתחי התנהגות והגדירו את הסטנדרטים המקצועיים לעיסוק במקצוע. מדינות נוספות בארה"ב הלכו בעקבות פלורידה ואף השאילו את בחינת ההסמכה שלה. </a:t>
            </a:r>
            <a:endParaRPr lang="he-IL" sz="2400" dirty="0" smtClean="0"/>
          </a:p>
          <a:p>
            <a:r>
              <a:rPr lang="he-IL" sz="2400" b="1" dirty="0" smtClean="0"/>
              <a:t>הלשכה </a:t>
            </a:r>
            <a:r>
              <a:rPr lang="he-IL" sz="2400" b="1" dirty="0"/>
              <a:t>הבינלאומית למנתחי התנהגות (</a:t>
            </a:r>
            <a:r>
              <a:rPr lang="en-US" sz="2400" b="1" dirty="0"/>
              <a:t>BACB</a:t>
            </a:r>
            <a:r>
              <a:rPr lang="he-IL" sz="2400" b="1" dirty="0"/>
              <a:t>) הוקמה רשמית בארה"ב במאי 1998</a:t>
            </a:r>
            <a:r>
              <a:rPr lang="he-IL" sz="2400" dirty="0"/>
              <a:t>. כבר בשנת ב1999 הארגון החל להסמיך מנתחי התנהגות ובמאי 2000 התקיימה בחינת ההסמכה הראשונה למנתחי התנהגות </a:t>
            </a:r>
          </a:p>
          <a:p>
            <a:r>
              <a:rPr lang="he-IL" sz="2400" dirty="0"/>
              <a:t>לימודים לקראת מבחן ההסמכה כללו (בעת ההיא) מספר קורסים בניתוח התנהגות  במסגרת  לימודים אקדמיים </a:t>
            </a:r>
            <a:r>
              <a:rPr lang="he-IL" sz="2400" dirty="0" smtClean="0"/>
              <a:t>לתארים מתקדמים בפסיכולוגיה וחינוך(מיוחד)</a:t>
            </a:r>
          </a:p>
          <a:p>
            <a:r>
              <a:rPr lang="he-IL" sz="2400" dirty="0"/>
              <a:t>עם השנים, כל המדינות בארה"ב, כולל מדינות מחוץ לארה"ב העבירו את כל </a:t>
            </a:r>
            <a:r>
              <a:rPr lang="he-IL" sz="3200" dirty="0"/>
              <a:t>סמכויות</a:t>
            </a:r>
            <a:r>
              <a:rPr lang="he-IL" sz="2400" dirty="0"/>
              <a:t> ההסמכה ל</a:t>
            </a:r>
            <a:r>
              <a:rPr lang="en-US" sz="2400" dirty="0"/>
              <a:t>BACB</a:t>
            </a:r>
            <a:r>
              <a:rPr lang="he-IL" sz="2400" dirty="0"/>
              <a:t> ובכך הפכו את הבורד לגוף היחיד והבלעדי נכון להיום לבחון ולהסמיך מנתחי התנהגות ברחבי העולם </a:t>
            </a:r>
            <a:r>
              <a:rPr lang="he-IL" sz="2400" b="1" dirty="0"/>
              <a:t>ב71 מדינות</a:t>
            </a:r>
            <a:endParaRPr lang="he-IL" sz="2400" dirty="0" smtClean="0"/>
          </a:p>
          <a:p>
            <a:endParaRPr lang="he-IL" sz="2400" dirty="0"/>
          </a:p>
          <a:p>
            <a:endParaRPr lang="he-IL" sz="2400" b="1" dirty="0"/>
          </a:p>
        </p:txBody>
      </p:sp>
      <p:pic>
        <p:nvPicPr>
          <p:cNvPr id="3" name="תמונה 2"/>
          <p:cNvPicPr>
            <a:picLocks noChangeAspect="1"/>
          </p:cNvPicPr>
          <p:nvPr/>
        </p:nvPicPr>
        <p:blipFill>
          <a:blip r:embed="rId3"/>
          <a:stretch>
            <a:fillRect/>
          </a:stretch>
        </p:blipFill>
        <p:spPr>
          <a:xfrm>
            <a:off x="10816318" y="17526"/>
            <a:ext cx="1074964" cy="1151747"/>
          </a:xfrm>
          <a:prstGeom prst="rect">
            <a:avLst/>
          </a:prstGeom>
        </p:spPr>
      </p:pic>
      <p:pic>
        <p:nvPicPr>
          <p:cNvPr id="6" name="תמונה 5"/>
          <p:cNvPicPr>
            <a:picLocks noChangeAspect="1"/>
          </p:cNvPicPr>
          <p:nvPr/>
        </p:nvPicPr>
        <p:blipFill>
          <a:blip r:embed="rId4"/>
          <a:stretch>
            <a:fillRect/>
          </a:stretch>
        </p:blipFill>
        <p:spPr>
          <a:xfrm>
            <a:off x="253584" y="65439"/>
            <a:ext cx="1098108" cy="1098108"/>
          </a:xfrm>
          <a:prstGeom prst="rect">
            <a:avLst/>
          </a:prstGeom>
        </p:spPr>
      </p:pic>
      <p:sp>
        <p:nvSpPr>
          <p:cNvPr id="8" name="מלבן 7"/>
          <p:cNvSpPr/>
          <p:nvPr/>
        </p:nvSpPr>
        <p:spPr>
          <a:xfrm>
            <a:off x="1118104" y="6191157"/>
            <a:ext cx="9692140" cy="523220"/>
          </a:xfrm>
          <a:prstGeom prst="rect">
            <a:avLst/>
          </a:prstGeom>
        </p:spPr>
        <p:txBody>
          <a:bodyPr wrap="square">
            <a:spAutoFit/>
          </a:bodyPr>
          <a:lstStyle/>
          <a:p>
            <a:r>
              <a:rPr lang="en-US" sz="1400" dirty="0"/>
              <a:t>*Johnston, J. M., </a:t>
            </a:r>
            <a:r>
              <a:rPr lang="en-US" sz="1400" dirty="0" err="1"/>
              <a:t>Mellichamp</a:t>
            </a:r>
            <a:r>
              <a:rPr lang="en-US" sz="1400" dirty="0"/>
              <a:t>, F. H., Shook, G. L., &amp; </a:t>
            </a:r>
            <a:r>
              <a:rPr lang="en-US" sz="1400" dirty="0" err="1"/>
              <a:t>Carr</a:t>
            </a:r>
            <a:r>
              <a:rPr lang="en-US" sz="1400" dirty="0"/>
              <a:t>, J. E. (2014). Determining BACB Examination Content and Standards. </a:t>
            </a:r>
            <a:r>
              <a:rPr lang="en-US" sz="1400" i="1" dirty="0"/>
              <a:t>Behavior analysis in practice, 7(1), 3–9. doi:10.1007/s40617-014-0003-6</a:t>
            </a:r>
            <a:endParaRPr lang="he-IL" sz="1400" i="1" dirty="0"/>
          </a:p>
        </p:txBody>
      </p:sp>
      <p:pic>
        <p:nvPicPr>
          <p:cNvPr id="9" name="תמונה 8"/>
          <p:cNvPicPr>
            <a:picLocks noChangeAspect="1"/>
          </p:cNvPicPr>
          <p:nvPr/>
        </p:nvPicPr>
        <p:blipFill>
          <a:blip r:embed="rId5"/>
          <a:stretch>
            <a:fillRect/>
          </a:stretch>
        </p:blipFill>
        <p:spPr>
          <a:xfrm>
            <a:off x="70048" y="5731576"/>
            <a:ext cx="919162" cy="919162"/>
          </a:xfrm>
          <a:prstGeom prst="rect">
            <a:avLst/>
          </a:prstGeom>
        </p:spPr>
      </p:pic>
    </p:spTree>
    <p:extLst>
      <p:ext uri="{BB962C8B-B14F-4D97-AF65-F5344CB8AC3E}">
        <p14:creationId xmlns:p14="http://schemas.microsoft.com/office/powerpoint/2010/main" val="37927969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96985" y="261257"/>
            <a:ext cx="11690058" cy="1048559"/>
          </a:xfrm>
        </p:spPr>
        <p:txBody>
          <a:bodyPr>
            <a:normAutofit fontScale="90000"/>
          </a:bodyPr>
          <a:lstStyle/>
          <a:p>
            <a:pPr algn="ctr"/>
            <a:r>
              <a:rPr lang="he-IL" dirty="0"/>
              <a:t> </a:t>
            </a:r>
            <a:r>
              <a:rPr lang="he-IL" sz="4400" dirty="0"/>
              <a:t>מתחום דעת הנלמד </a:t>
            </a:r>
            <a:r>
              <a:rPr lang="he-IL" sz="4400" u="sng" dirty="0"/>
              <a:t>באקדמיה (המשך)</a:t>
            </a:r>
            <a:r>
              <a:rPr lang="he-IL" sz="4400" dirty="0"/>
              <a:t>  </a:t>
            </a:r>
            <a:br>
              <a:rPr lang="he-IL" sz="4400" dirty="0"/>
            </a:br>
            <a:r>
              <a:rPr lang="he-IL" sz="4400" dirty="0"/>
              <a:t>הקמת הבורד (</a:t>
            </a:r>
            <a:r>
              <a:rPr lang="en-US" sz="4400" dirty="0"/>
              <a:t>BACB</a:t>
            </a:r>
            <a:r>
              <a:rPr lang="he-IL" sz="4400" dirty="0"/>
              <a:t>): </a:t>
            </a:r>
            <a:r>
              <a:rPr lang="he-IL" sz="4400" dirty="0" smtClean="0"/>
              <a:t> </a:t>
            </a:r>
            <a:r>
              <a:rPr lang="he-IL" sz="1600" dirty="0"/>
              <a:t/>
            </a:r>
            <a:br>
              <a:rPr lang="he-IL" sz="1600" dirty="0"/>
            </a:br>
            <a:r>
              <a:rPr lang="he-IL" sz="2200" dirty="0"/>
              <a:t> </a:t>
            </a:r>
          </a:p>
        </p:txBody>
      </p:sp>
      <p:sp>
        <p:nvSpPr>
          <p:cNvPr id="3" name="מציין מיקום תוכן 2"/>
          <p:cNvSpPr>
            <a:spLocks noGrp="1"/>
          </p:cNvSpPr>
          <p:nvPr>
            <p:ph idx="1"/>
          </p:nvPr>
        </p:nvSpPr>
        <p:spPr>
          <a:xfrm>
            <a:off x="1382886" y="1606542"/>
            <a:ext cx="10058400" cy="555889"/>
          </a:xfrm>
        </p:spPr>
        <p:txBody>
          <a:bodyPr>
            <a:normAutofit fontScale="92500" lnSpcReduction="10000"/>
          </a:bodyPr>
          <a:lstStyle/>
          <a:p>
            <a:r>
              <a:rPr lang="he-IL" dirty="0"/>
              <a:t>נושאי הלימוד הנדרשים על מנת לרכוש את הידע והכישורים הנדרשים  ממנתח ההתנהגות נקבעו ונקבעים </a:t>
            </a:r>
            <a:r>
              <a:rPr lang="he-IL" sz="1500" dirty="0"/>
              <a:t>   </a:t>
            </a:r>
            <a:r>
              <a:rPr lang="he-IL" dirty="0"/>
              <a:t>בדיאלוג מתמשך בין האקדמיה (החוקרים/אנשי המדע) לבין העוסקים במקצוע (הקלינאים) </a:t>
            </a:r>
          </a:p>
        </p:txBody>
      </p:sp>
      <p:pic>
        <p:nvPicPr>
          <p:cNvPr id="7" name="תמונה 6"/>
          <p:cNvPicPr>
            <a:picLocks noChangeAspect="1"/>
          </p:cNvPicPr>
          <p:nvPr/>
        </p:nvPicPr>
        <p:blipFill>
          <a:blip r:embed="rId3"/>
          <a:stretch>
            <a:fillRect/>
          </a:stretch>
        </p:blipFill>
        <p:spPr>
          <a:xfrm>
            <a:off x="296985" y="2268896"/>
            <a:ext cx="3393531" cy="4589104"/>
          </a:xfrm>
          <a:prstGeom prst="rect">
            <a:avLst/>
          </a:prstGeom>
        </p:spPr>
      </p:pic>
      <p:sp>
        <p:nvSpPr>
          <p:cNvPr id="10" name="חץ שמאלה 9"/>
          <p:cNvSpPr/>
          <p:nvPr/>
        </p:nvSpPr>
        <p:spPr>
          <a:xfrm>
            <a:off x="5694130" y="3440290"/>
            <a:ext cx="2924433" cy="11533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חץ ימינה 10"/>
          <p:cNvSpPr/>
          <p:nvPr/>
        </p:nvSpPr>
        <p:spPr>
          <a:xfrm>
            <a:off x="5728328" y="2625805"/>
            <a:ext cx="2890235" cy="1421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2" name="תמונה 11"/>
          <p:cNvPicPr>
            <a:picLocks noChangeAspect="1"/>
          </p:cNvPicPr>
          <p:nvPr/>
        </p:nvPicPr>
        <p:blipFill>
          <a:blip r:embed="rId4"/>
          <a:stretch>
            <a:fillRect/>
          </a:stretch>
        </p:blipFill>
        <p:spPr>
          <a:xfrm>
            <a:off x="3415943" y="2268896"/>
            <a:ext cx="2171700" cy="2105025"/>
          </a:xfrm>
          <a:prstGeom prst="rect">
            <a:avLst/>
          </a:prstGeom>
        </p:spPr>
      </p:pic>
      <p:pic>
        <p:nvPicPr>
          <p:cNvPr id="4" name="תמונה 3"/>
          <p:cNvPicPr>
            <a:picLocks noChangeAspect="1"/>
          </p:cNvPicPr>
          <p:nvPr/>
        </p:nvPicPr>
        <p:blipFill>
          <a:blip r:embed="rId5"/>
          <a:stretch>
            <a:fillRect/>
          </a:stretch>
        </p:blipFill>
        <p:spPr>
          <a:xfrm>
            <a:off x="8948737" y="2162431"/>
            <a:ext cx="2143125" cy="2133600"/>
          </a:xfrm>
          <a:prstGeom prst="rect">
            <a:avLst/>
          </a:prstGeom>
        </p:spPr>
      </p:pic>
      <p:sp>
        <p:nvSpPr>
          <p:cNvPr id="13" name="TextBox 12"/>
          <p:cNvSpPr txBox="1"/>
          <p:nvPr/>
        </p:nvSpPr>
        <p:spPr>
          <a:xfrm>
            <a:off x="2856650" y="5361298"/>
            <a:ext cx="7825080" cy="646331"/>
          </a:xfrm>
          <a:prstGeom prst="rect">
            <a:avLst/>
          </a:prstGeom>
          <a:noFill/>
        </p:spPr>
        <p:txBody>
          <a:bodyPr wrap="square" rtlCol="1">
            <a:spAutoFit/>
          </a:bodyPr>
          <a:lstStyle/>
          <a:p>
            <a:pPr algn="r" rtl="1"/>
            <a:r>
              <a:rPr lang="he-IL" b="1" dirty="0" err="1" smtClean="0"/>
              <a:t>חחשוב</a:t>
            </a:r>
            <a:r>
              <a:rPr lang="he-IL" b="1" dirty="0" smtClean="0"/>
              <a:t> </a:t>
            </a:r>
            <a:r>
              <a:rPr lang="he-IL" b="1" dirty="0"/>
              <a:t>לדעת</a:t>
            </a:r>
            <a:r>
              <a:rPr lang="he-IL" dirty="0"/>
              <a:t>: לימודי הליבה של </a:t>
            </a:r>
            <a:r>
              <a:rPr lang="he-IL" b="1" u="sng" dirty="0"/>
              <a:t>כל</a:t>
            </a:r>
            <a:r>
              <a:rPr lang="he-IL" b="1" dirty="0"/>
              <a:t> התכניות לתואר שני ושלישי </a:t>
            </a:r>
            <a:r>
              <a:rPr lang="he-IL" dirty="0"/>
              <a:t>בניתוח התנהגות </a:t>
            </a:r>
            <a:r>
              <a:rPr lang="he-IL" b="1" dirty="0"/>
              <a:t>בעולם</a:t>
            </a:r>
            <a:r>
              <a:rPr lang="he-IL" dirty="0"/>
              <a:t> מבוססות על ה  </a:t>
            </a:r>
            <a:r>
              <a:rPr lang="en-US" dirty="0"/>
              <a:t>TASK LIST</a:t>
            </a:r>
            <a:r>
              <a:rPr lang="he-IL" dirty="0"/>
              <a:t> </a:t>
            </a:r>
            <a:r>
              <a:rPr lang="he-IL" dirty="0" smtClean="0"/>
              <a:t>- </a:t>
            </a:r>
            <a:r>
              <a:rPr lang="he-IL" dirty="0"/>
              <a:t>פרי הדיאלוג בין האקדמיה</a:t>
            </a:r>
            <a:r>
              <a:rPr lang="en-US" dirty="0"/>
              <a:t> </a:t>
            </a:r>
            <a:r>
              <a:rPr lang="he-IL" dirty="0"/>
              <a:t>והעוסקים במקצוע בשדה. </a:t>
            </a:r>
          </a:p>
        </p:txBody>
      </p:sp>
      <p:pic>
        <p:nvPicPr>
          <p:cNvPr id="5" name="תמונה 4"/>
          <p:cNvPicPr>
            <a:picLocks noChangeAspect="1"/>
          </p:cNvPicPr>
          <p:nvPr/>
        </p:nvPicPr>
        <p:blipFill>
          <a:blip r:embed="rId6"/>
          <a:stretch>
            <a:fillRect/>
          </a:stretch>
        </p:blipFill>
        <p:spPr>
          <a:xfrm>
            <a:off x="10461547" y="5090043"/>
            <a:ext cx="895181" cy="895181"/>
          </a:xfrm>
          <a:prstGeom prst="rect">
            <a:avLst/>
          </a:prstGeom>
        </p:spPr>
      </p:pic>
      <p:sp>
        <p:nvSpPr>
          <p:cNvPr id="8" name="TextBox 7"/>
          <p:cNvSpPr txBox="1"/>
          <p:nvPr/>
        </p:nvSpPr>
        <p:spPr>
          <a:xfrm>
            <a:off x="579018" y="1846332"/>
            <a:ext cx="1974400" cy="369332"/>
          </a:xfrm>
          <a:prstGeom prst="rect">
            <a:avLst/>
          </a:prstGeom>
          <a:noFill/>
        </p:spPr>
        <p:txBody>
          <a:bodyPr wrap="square" rtlCol="1">
            <a:spAutoFit/>
          </a:bodyPr>
          <a:lstStyle/>
          <a:p>
            <a:pPr algn="ctr"/>
            <a:r>
              <a:rPr lang="he-IL" b="1" i="1" dirty="0" smtClean="0">
                <a:effectLst>
                  <a:outerShdw blurRad="38100" dist="38100" dir="2700000" algn="tl">
                    <a:srgbClr val="000000">
                      <a:alpha val="43137"/>
                    </a:srgbClr>
                  </a:outerShdw>
                </a:effectLst>
              </a:rPr>
              <a:t>כתבי עת</a:t>
            </a:r>
            <a:r>
              <a:rPr lang="he-IL" sz="1200" b="1" i="1" dirty="0" smtClean="0">
                <a:effectLst>
                  <a:outerShdw blurRad="38100" dist="38100" dir="2700000" algn="tl">
                    <a:srgbClr val="000000">
                      <a:alpha val="43137"/>
                    </a:srgbClr>
                  </a:outerShdw>
                </a:effectLst>
              </a:rPr>
              <a:t> (באנגלית):</a:t>
            </a:r>
            <a:endParaRPr lang="he-IL"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388229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p:cNvPicPr>
            <a:picLocks noChangeAspect="1"/>
          </p:cNvPicPr>
          <p:nvPr/>
        </p:nvPicPr>
        <p:blipFill>
          <a:blip r:embed="rId3"/>
          <a:stretch>
            <a:fillRect/>
          </a:stretch>
        </p:blipFill>
        <p:spPr>
          <a:xfrm>
            <a:off x="8621701" y="578326"/>
            <a:ext cx="1051994" cy="1047318"/>
          </a:xfrm>
          <a:prstGeom prst="rect">
            <a:avLst/>
          </a:prstGeom>
        </p:spPr>
      </p:pic>
      <p:sp>
        <p:nvSpPr>
          <p:cNvPr id="3" name="מציין מיקום תוכן 2">
            <a:extLst>
              <a:ext uri="{FF2B5EF4-FFF2-40B4-BE49-F238E27FC236}">
                <a16:creationId xmlns:a16="http://schemas.microsoft.com/office/drawing/2014/main" id="{A026F90A-5A0A-4C0C-B24D-973D771FB79C}"/>
              </a:ext>
            </a:extLst>
          </p:cNvPr>
          <p:cNvSpPr>
            <a:spLocks noGrp="1"/>
          </p:cNvSpPr>
          <p:nvPr>
            <p:ph idx="1"/>
          </p:nvPr>
        </p:nvSpPr>
        <p:spPr>
          <a:xfrm>
            <a:off x="587012" y="1537379"/>
            <a:ext cx="11260168" cy="4424488"/>
          </a:xfrm>
        </p:spPr>
        <p:txBody>
          <a:bodyPr>
            <a:noAutofit/>
          </a:bodyPr>
          <a:lstStyle/>
          <a:p>
            <a:pPr>
              <a:buFont typeface="Wingdings" panose="05000000000000000000" pitchFamily="2" charset="2"/>
              <a:buChar char="v"/>
            </a:pPr>
            <a:r>
              <a:rPr lang="he-IL" sz="2200" b="1" dirty="0" smtClean="0"/>
              <a:t>  </a:t>
            </a:r>
            <a:r>
              <a:rPr lang="en-US" sz="2200" b="1" dirty="0" smtClean="0"/>
              <a:t>TASK LIST</a:t>
            </a:r>
            <a:r>
              <a:rPr lang="he-IL" sz="2200" b="1" dirty="0" smtClean="0"/>
              <a:t> </a:t>
            </a:r>
            <a:r>
              <a:rPr lang="he-IL" sz="2200" b="1" dirty="0"/>
              <a:t>– </a:t>
            </a:r>
            <a:r>
              <a:rPr lang="he-IL" sz="2200" dirty="0"/>
              <a:t>רשימה של תחומי תוכן עליהן מבוססים לימודי הכשרה בניתוח התנהגות וכך גם בחינת ההסמכה למנתחי התנהגות</a:t>
            </a:r>
            <a:r>
              <a:rPr lang="he-IL" sz="2200" dirty="0" smtClean="0"/>
              <a:t>.  </a:t>
            </a:r>
          </a:p>
          <a:p>
            <a:pPr marL="0" indent="0">
              <a:buNone/>
            </a:pPr>
            <a:r>
              <a:rPr lang="he-IL" sz="2400" b="1" cap="all" dirty="0" smtClean="0">
                <a:latin typeface="Rockwell Condensed" panose="02060603050405020104"/>
              </a:rPr>
              <a:t>התהליך:</a:t>
            </a:r>
          </a:p>
          <a:p>
            <a:pPr>
              <a:buFont typeface="Wingdings" panose="05000000000000000000" pitchFamily="2" charset="2"/>
              <a:buChar char="v"/>
            </a:pPr>
            <a:r>
              <a:rPr lang="he-IL" sz="2200" cap="all" dirty="0" smtClean="0">
                <a:latin typeface="Rockwell Condensed" panose="02060603050405020104"/>
              </a:rPr>
              <a:t> </a:t>
            </a:r>
            <a:r>
              <a:rPr lang="en-US" sz="2200" cap="all" dirty="0" smtClean="0">
                <a:latin typeface="Rockwell Condensed" panose="02060603050405020104"/>
              </a:rPr>
              <a:t> </a:t>
            </a:r>
            <a:r>
              <a:rPr lang="en-US" sz="2200" cap="all" dirty="0">
                <a:latin typeface="Rockwell Condensed" panose="02060603050405020104"/>
              </a:rPr>
              <a:t>- job </a:t>
            </a:r>
            <a:r>
              <a:rPr lang="en-US" sz="2200" cap="all" dirty="0" smtClean="0">
                <a:latin typeface="Rockwell Condensed" panose="02060603050405020104"/>
              </a:rPr>
              <a:t>analysis</a:t>
            </a:r>
            <a:r>
              <a:rPr lang="he-IL" cap="all" dirty="0" smtClean="0">
                <a:latin typeface="Rockwell Condensed" panose="02060603050405020104"/>
              </a:rPr>
              <a:t>תהליך </a:t>
            </a:r>
            <a:r>
              <a:rPr lang="he-IL" cap="all" dirty="0">
                <a:latin typeface="Rockwell Condensed" panose="02060603050405020104"/>
              </a:rPr>
              <a:t>נועד לזהות פונקציות מפתח וחובות בסיסיים של המקצוע - מהן הפעילויות היום יומיות ההכרחיות לביצוע ע"י איש מקצוע בתחום </a:t>
            </a:r>
            <a:r>
              <a:rPr lang="he-IL" cap="all" dirty="0" smtClean="0">
                <a:latin typeface="Rockwell Condensed" panose="02060603050405020104"/>
              </a:rPr>
              <a:t>ספציפי </a:t>
            </a:r>
          </a:p>
          <a:p>
            <a:pPr>
              <a:buFont typeface="Wingdings" panose="05000000000000000000" pitchFamily="2" charset="2"/>
              <a:buChar char="v"/>
            </a:pPr>
            <a:r>
              <a:rPr lang="en-US" sz="2200" cap="all" dirty="0" smtClean="0">
                <a:latin typeface="Rockwell Condensed" panose="02060603050405020104"/>
              </a:rPr>
              <a:t>job </a:t>
            </a:r>
            <a:r>
              <a:rPr lang="en-US" sz="2200" cap="all" dirty="0">
                <a:latin typeface="Rockwell Condensed" panose="02060603050405020104"/>
              </a:rPr>
              <a:t>analysis </a:t>
            </a:r>
            <a:r>
              <a:rPr lang="he-IL" sz="2200" cap="all" dirty="0" smtClean="0">
                <a:latin typeface="Rockwell Condensed" panose="02060603050405020104"/>
              </a:rPr>
              <a:t> </a:t>
            </a:r>
            <a:r>
              <a:rPr lang="he-IL" cap="all" dirty="0" smtClean="0">
                <a:latin typeface="Rockwell Condensed" panose="02060603050405020104"/>
              </a:rPr>
              <a:t>מתבצע </a:t>
            </a:r>
            <a:r>
              <a:rPr lang="he-IL" cap="all" dirty="0">
                <a:latin typeface="Rockwell Condensed" panose="02060603050405020104"/>
              </a:rPr>
              <a:t>ע"י כינוס פאנל מקצועי הכולל נציגי </a:t>
            </a:r>
            <a:r>
              <a:rPr lang="he-IL" cap="all" dirty="0" smtClean="0">
                <a:latin typeface="Rockwell Condensed" panose="02060603050405020104"/>
              </a:rPr>
              <a:t>אקדמיה ואנשי מקצוע בתחום ממדינות שונות.   </a:t>
            </a:r>
            <a:r>
              <a:rPr lang="he-IL" cap="all" dirty="0">
                <a:latin typeface="Rockwell Condensed" panose="02060603050405020104"/>
              </a:rPr>
              <a:t>אנשי </a:t>
            </a:r>
            <a:r>
              <a:rPr lang="he-IL" cap="all" dirty="0" smtClean="0">
                <a:latin typeface="Rockwell Condensed" panose="02060603050405020104"/>
              </a:rPr>
              <a:t>המקצוע הם בעלי </a:t>
            </a:r>
            <a:r>
              <a:rPr lang="he-IL" cap="all" dirty="0">
                <a:latin typeface="Rockwell Condensed" panose="02060603050405020104"/>
              </a:rPr>
              <a:t>הכשרה ממוסדות לימוד מגוונים ובעלי התמחויות בתחומים שונים. תוצרי הפאנל כוללים רשימת עדכונים ל </a:t>
            </a:r>
            <a:r>
              <a:rPr lang="en-US" cap="all" dirty="0">
                <a:latin typeface="Rockwell Condensed" panose="02060603050405020104"/>
              </a:rPr>
              <a:t>task list</a:t>
            </a:r>
            <a:r>
              <a:rPr lang="he-IL" cap="all" dirty="0">
                <a:latin typeface="Rockwell Condensed" panose="02060603050405020104"/>
              </a:rPr>
              <a:t> </a:t>
            </a:r>
            <a:r>
              <a:rPr lang="he-IL" cap="all" dirty="0" smtClean="0">
                <a:latin typeface="Rockwell Condensed" panose="02060603050405020104"/>
              </a:rPr>
              <a:t>הקיים המתקבלים </a:t>
            </a:r>
            <a:r>
              <a:rPr lang="he-IL" cap="all" dirty="0">
                <a:latin typeface="Rockwell Condensed" panose="02060603050405020104"/>
              </a:rPr>
              <a:t>לאחר דיון, בדיקה והצבעת רוב המשתתפים. רשימת העדכונים נשלחת באמצעות סקר בו מדרגים את הנושאים לפי רמת חשיבות. </a:t>
            </a:r>
            <a:endParaRPr lang="he-IL" dirty="0"/>
          </a:p>
          <a:p>
            <a:pPr>
              <a:buFont typeface="Wingdings" panose="05000000000000000000" pitchFamily="2" charset="2"/>
              <a:buChar char="v"/>
            </a:pPr>
            <a:r>
              <a:rPr lang="he-IL" b="1" dirty="0" smtClean="0"/>
              <a:t>מרכיבי </a:t>
            </a:r>
            <a:r>
              <a:rPr lang="he-IL" b="1" dirty="0"/>
              <a:t>ה</a:t>
            </a:r>
            <a:r>
              <a:rPr lang="en-US" b="1" dirty="0"/>
              <a:t> TASK LIST</a:t>
            </a:r>
            <a:r>
              <a:rPr lang="he-IL" b="1" dirty="0"/>
              <a:t> </a:t>
            </a:r>
            <a:r>
              <a:rPr lang="he-IL" b="1" dirty="0" smtClean="0"/>
              <a:t>נבחנים באופן </a:t>
            </a:r>
            <a:r>
              <a:rPr lang="he-IL" b="1" dirty="0"/>
              <a:t>מסודר וקבוע– </a:t>
            </a:r>
            <a:r>
              <a:rPr lang="he-IL" dirty="0"/>
              <a:t>מתבצעות בדיקות לתחומי התוכן ולפריטי הבחינה בכל </a:t>
            </a:r>
            <a:r>
              <a:rPr lang="he-IL" dirty="0" smtClean="0"/>
              <a:t> מספר </a:t>
            </a:r>
            <a:r>
              <a:rPr lang="he-IL" dirty="0"/>
              <a:t>שנים ובהתאם לממצאי הבדיקה מתפרסמת מהדורת תוכן מעודכנת (מהדורות של </a:t>
            </a:r>
            <a:r>
              <a:rPr lang="en-US" b="1" dirty="0"/>
              <a:t>TASK LIST 1-2-3-4-5</a:t>
            </a:r>
            <a:r>
              <a:rPr lang="he-IL" b="1" dirty="0"/>
              <a:t>). </a:t>
            </a:r>
            <a:r>
              <a:rPr lang="he-IL" dirty="0"/>
              <a:t>לצורך המחשה בשנת 2002: 1519 מנתחי התנהגות מ</a:t>
            </a:r>
            <a:r>
              <a:rPr lang="he-IL" b="1" dirty="0">
                <a:solidFill>
                  <a:srgbClr val="FF0000"/>
                </a:solidFill>
                <a:effectLst>
                  <a:outerShdw blurRad="38100" dist="38100" dir="2700000" algn="tl">
                    <a:srgbClr val="000000">
                      <a:alpha val="43137"/>
                    </a:srgbClr>
                  </a:outerShdw>
                </a:effectLst>
              </a:rPr>
              <a:t>  26 מדינות ברחבי העולם הוזמנו </a:t>
            </a:r>
            <a:r>
              <a:rPr lang="he-IL" dirty="0"/>
              <a:t> לקחת חלק בסקר שנועד לקבלת ההחלטות ועדכונים במהדורת </a:t>
            </a:r>
            <a:r>
              <a:rPr lang="he-IL" b="1" dirty="0"/>
              <a:t>3</a:t>
            </a:r>
            <a:r>
              <a:rPr lang="he-IL" dirty="0"/>
              <a:t> </a:t>
            </a:r>
            <a:r>
              <a:rPr lang="en-US" b="1" dirty="0"/>
              <a:t>TASK LIS</a:t>
            </a:r>
            <a:r>
              <a:rPr lang="he-IL" b="1" dirty="0" err="1"/>
              <a:t>T</a:t>
            </a:r>
            <a:r>
              <a:rPr lang="he-IL" b="1" dirty="0"/>
              <a:t> </a:t>
            </a:r>
            <a:r>
              <a:rPr lang="he-IL" dirty="0"/>
              <a:t>. בהתאם לתוצאות הסקר נערכה ויצאה לאור המהדורה השלישית של הקריטריונים להכשרה והסמכה</a:t>
            </a:r>
            <a:r>
              <a:rPr lang="he-IL" sz="2200" dirty="0"/>
              <a:t>.</a:t>
            </a:r>
          </a:p>
        </p:txBody>
      </p:sp>
      <p:pic>
        <p:nvPicPr>
          <p:cNvPr id="5" name="תמונה 4"/>
          <p:cNvPicPr>
            <a:picLocks noChangeAspect="1"/>
          </p:cNvPicPr>
          <p:nvPr/>
        </p:nvPicPr>
        <p:blipFill>
          <a:blip r:embed="rId4"/>
          <a:stretch>
            <a:fillRect/>
          </a:stretch>
        </p:blipFill>
        <p:spPr>
          <a:xfrm>
            <a:off x="3540782" y="1185157"/>
            <a:ext cx="4698625" cy="331256"/>
          </a:xfrm>
          <a:prstGeom prst="rect">
            <a:avLst/>
          </a:prstGeom>
        </p:spPr>
      </p:pic>
      <p:pic>
        <p:nvPicPr>
          <p:cNvPr id="6" name="תמונה 5"/>
          <p:cNvPicPr>
            <a:picLocks noChangeAspect="1"/>
          </p:cNvPicPr>
          <p:nvPr/>
        </p:nvPicPr>
        <p:blipFill>
          <a:blip r:embed="rId5"/>
          <a:stretch>
            <a:fillRect/>
          </a:stretch>
        </p:blipFill>
        <p:spPr>
          <a:xfrm>
            <a:off x="2307674" y="554940"/>
            <a:ext cx="1191912" cy="1155187"/>
          </a:xfrm>
          <a:prstGeom prst="rect">
            <a:avLst/>
          </a:prstGeom>
        </p:spPr>
      </p:pic>
      <p:pic>
        <p:nvPicPr>
          <p:cNvPr id="7" name="תמונה 6"/>
          <p:cNvPicPr>
            <a:picLocks noChangeAspect="1"/>
          </p:cNvPicPr>
          <p:nvPr/>
        </p:nvPicPr>
        <p:blipFill>
          <a:blip r:embed="rId6"/>
          <a:stretch>
            <a:fillRect/>
          </a:stretch>
        </p:blipFill>
        <p:spPr>
          <a:xfrm flipV="1">
            <a:off x="3648972" y="914112"/>
            <a:ext cx="4689277" cy="295678"/>
          </a:xfrm>
          <a:prstGeom prst="rect">
            <a:avLst/>
          </a:prstGeom>
        </p:spPr>
      </p:pic>
      <p:sp>
        <p:nvSpPr>
          <p:cNvPr id="8" name="TextBox 7"/>
          <p:cNvSpPr txBox="1"/>
          <p:nvPr/>
        </p:nvSpPr>
        <p:spPr>
          <a:xfrm>
            <a:off x="2632491" y="10029"/>
            <a:ext cx="6515206" cy="1154162"/>
          </a:xfrm>
          <a:prstGeom prst="rect">
            <a:avLst/>
          </a:prstGeom>
          <a:noFill/>
        </p:spPr>
        <p:txBody>
          <a:bodyPr wrap="square" rtlCol="1">
            <a:spAutoFit/>
          </a:bodyPr>
          <a:lstStyle/>
          <a:p>
            <a:pPr algn="r"/>
            <a:r>
              <a:rPr lang="he-IL" sz="2300" b="1" dirty="0">
                <a:effectLst>
                  <a:outerShdw blurRad="38100" dist="38100" dir="2700000" algn="tl">
                    <a:srgbClr val="000000">
                      <a:alpha val="43137"/>
                    </a:srgbClr>
                  </a:outerShdw>
                </a:effectLst>
              </a:rPr>
              <a:t>הדיאלוג בין האקדמיה לעוסקים במקצוע </a:t>
            </a:r>
            <a:r>
              <a:rPr lang="he-IL" sz="2300" b="1" dirty="0" smtClean="0">
                <a:effectLst>
                  <a:outerShdw blurRad="38100" dist="38100" dir="2700000" algn="tl">
                    <a:srgbClr val="000000">
                      <a:alpha val="43137"/>
                    </a:srgbClr>
                  </a:outerShdw>
                </a:effectLst>
              </a:rPr>
              <a:t>בשטח-התהליך:</a:t>
            </a:r>
          </a:p>
          <a:p>
            <a:pPr algn="ctr"/>
            <a:r>
              <a:rPr lang="he-IL" sz="2300" b="1" dirty="0" smtClean="0">
                <a:effectLst>
                  <a:outerShdw blurRad="38100" dist="38100" dir="2700000" algn="tl">
                    <a:srgbClr val="000000">
                      <a:alpha val="43137"/>
                    </a:srgbClr>
                  </a:outerShdw>
                </a:effectLst>
              </a:rPr>
              <a:t>  </a:t>
            </a:r>
            <a:r>
              <a:rPr lang="en-US" sz="2300" b="1" dirty="0" smtClean="0">
                <a:effectLst>
                  <a:outerShdw blurRad="38100" dist="38100" dir="2700000" algn="tl">
                    <a:srgbClr val="000000">
                      <a:alpha val="43137"/>
                    </a:srgbClr>
                  </a:outerShdw>
                </a:effectLst>
              </a:rPr>
              <a:t>TASK LIST</a:t>
            </a:r>
            <a:r>
              <a:rPr lang="he-IL" sz="2300" b="1" dirty="0" smtClean="0">
                <a:effectLst>
                  <a:outerShdw blurRad="38100" dist="38100" dir="2700000" algn="tl">
                    <a:srgbClr val="000000">
                      <a:alpha val="43137"/>
                    </a:srgbClr>
                  </a:outerShdw>
                </a:effectLst>
              </a:rPr>
              <a:t> </a:t>
            </a:r>
            <a:r>
              <a:rPr lang="en-US" sz="2300" b="1" dirty="0" smtClean="0">
                <a:effectLst>
                  <a:outerShdw blurRad="38100" dist="38100" dir="2700000" algn="tl">
                    <a:srgbClr val="000000">
                      <a:alpha val="43137"/>
                    </a:srgbClr>
                  </a:outerShdw>
                </a:effectLst>
              </a:rPr>
              <a:t> </a:t>
            </a:r>
            <a:endParaRPr lang="he-IL" sz="2300" b="1" dirty="0" smtClean="0">
              <a:effectLst>
                <a:outerShdw blurRad="38100" dist="38100" dir="2700000" algn="tl">
                  <a:srgbClr val="000000">
                    <a:alpha val="43137"/>
                  </a:srgbClr>
                </a:outerShdw>
              </a:effectLst>
            </a:endParaRPr>
          </a:p>
          <a:p>
            <a:pPr algn="r"/>
            <a:endParaRPr lang="he-IL" sz="2300" b="1" dirty="0">
              <a:effectLst>
                <a:outerShdw blurRad="38100" dist="38100" dir="2700000" algn="tl">
                  <a:srgbClr val="000000">
                    <a:alpha val="43137"/>
                  </a:srgbClr>
                </a:outerShdw>
              </a:effectLst>
            </a:endParaRPr>
          </a:p>
        </p:txBody>
      </p:sp>
      <p:pic>
        <p:nvPicPr>
          <p:cNvPr id="2" name="תמונה 1"/>
          <p:cNvPicPr>
            <a:picLocks noChangeAspect="1"/>
          </p:cNvPicPr>
          <p:nvPr/>
        </p:nvPicPr>
        <p:blipFill>
          <a:blip r:embed="rId7"/>
          <a:stretch>
            <a:fillRect/>
          </a:stretch>
        </p:blipFill>
        <p:spPr>
          <a:xfrm>
            <a:off x="84176" y="6232911"/>
            <a:ext cx="9711770" cy="597460"/>
          </a:xfrm>
          <a:prstGeom prst="rect">
            <a:avLst/>
          </a:prstGeom>
        </p:spPr>
      </p:pic>
    </p:spTree>
    <p:extLst>
      <p:ext uri="{BB962C8B-B14F-4D97-AF65-F5344CB8AC3E}">
        <p14:creationId xmlns:p14="http://schemas.microsoft.com/office/powerpoint/2010/main" val="27647997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8">
            <a:extLst>
              <a:ext uri="{FF2B5EF4-FFF2-40B4-BE49-F238E27FC236}">
                <a16:creationId xmlns:a16="http://schemas.microsoft.com/office/drawing/2014/main" id="{7049A7D3-684C-4C59-A4B6-7B308A6AD34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10">
            <a:extLst>
              <a:ext uri="{FF2B5EF4-FFF2-40B4-BE49-F238E27FC236}">
                <a16:creationId xmlns:a16="http://schemas.microsoft.com/office/drawing/2014/main" id="{D7B1087B-C592-40E7-B532-60B453A2FE6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12">
            <a:extLst>
              <a:ext uri="{FF2B5EF4-FFF2-40B4-BE49-F238E27FC236}">
                <a16:creationId xmlns:a16="http://schemas.microsoft.com/office/drawing/2014/main" id="{14AE7447-E8F8-4A0F-9E3D-94842BFF886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14">
            <a:extLst>
              <a:ext uri="{FF2B5EF4-FFF2-40B4-BE49-F238E27FC236}">
                <a16:creationId xmlns:a16="http://schemas.microsoft.com/office/drawing/2014/main" id="{85981F80-69EE-4E2B-82A8-47FDFD7720AC}"/>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6" name="Oval 15">
              <a:extLst>
                <a:ext uri="{FF2B5EF4-FFF2-40B4-BE49-F238E27FC236}">
                  <a16:creationId xmlns:a16="http://schemas.microsoft.com/office/drawing/2014/main" id="{46CE0473-0B07-47EE-A016-EBD87F2C8C9C}"/>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7" name="Oval 16">
              <a:extLst>
                <a:ext uri="{FF2B5EF4-FFF2-40B4-BE49-F238E27FC236}">
                  <a16:creationId xmlns:a16="http://schemas.microsoft.com/office/drawing/2014/main" id="{EDD0D1E4-DFCA-4DF0-9D37-571A5F529F0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5" name="Rectangle 18">
            <a:extLst>
              <a:ext uri="{FF2B5EF4-FFF2-40B4-BE49-F238E27FC236}">
                <a16:creationId xmlns:a16="http://schemas.microsoft.com/office/drawing/2014/main" id="{0680B5D0-24EC-465A-A0E6-C4DF951E004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6" name="Rectangle 20">
            <a:extLst>
              <a:ext uri="{FF2B5EF4-FFF2-40B4-BE49-F238E27FC236}">
                <a16:creationId xmlns:a16="http://schemas.microsoft.com/office/drawing/2014/main" id="{30BF1B50-A83E-4ED6-A2AA-C943C1F89F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22">
            <a:extLst>
              <a:ext uri="{FF2B5EF4-FFF2-40B4-BE49-F238E27FC236}">
                <a16:creationId xmlns:a16="http://schemas.microsoft.com/office/drawing/2014/main" id="{1F31E8B2-210B-4B90-83BB-3B180732EF3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04354046-AE79-4588-AB47-57A9B7246444}"/>
              </a:ext>
            </a:extLst>
          </p:cNvPr>
          <p:cNvSpPr>
            <a:spLocks noGrp="1"/>
          </p:cNvSpPr>
          <p:nvPr>
            <p:ph type="title"/>
          </p:nvPr>
        </p:nvSpPr>
        <p:spPr>
          <a:xfrm>
            <a:off x="8020280" y="1432223"/>
            <a:ext cx="3123546" cy="3357976"/>
          </a:xfrm>
        </p:spPr>
        <p:txBody>
          <a:bodyPr vert="horz" lIns="91440" tIns="45720" rIns="91440" bIns="45720" rtlCol="0" anchor="ctr">
            <a:normAutofit/>
          </a:bodyPr>
          <a:lstStyle/>
          <a:p>
            <a:pPr algn="r">
              <a:lnSpc>
                <a:spcPct val="80000"/>
              </a:lnSpc>
            </a:pPr>
            <a:r>
              <a:rPr lang="en-US" sz="4200" dirty="0">
                <a:blipFill dpi="0" rotWithShape="1">
                  <a:blip r:embed="rId5">
                    <a:extLst/>
                  </a:blip>
                  <a:srcRect/>
                  <a:tile tx="6350" ty="-127000" sx="65000" sy="64000" flip="none" algn="tl"/>
                </a:blipFill>
              </a:rPr>
              <a:t>  </a:t>
            </a:r>
          </a:p>
        </p:txBody>
      </p:sp>
      <p:sp>
        <p:nvSpPr>
          <p:cNvPr id="38" name="Rectangle 24">
            <a:extLst>
              <a:ext uri="{FF2B5EF4-FFF2-40B4-BE49-F238E27FC236}">
                <a16:creationId xmlns:a16="http://schemas.microsoft.com/office/drawing/2014/main" id="{6B387409-2B98-40F8-A65F-EF7CF98951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26">
            <a:extLst>
              <a:ext uri="{FF2B5EF4-FFF2-40B4-BE49-F238E27FC236}">
                <a16:creationId xmlns:a16="http://schemas.microsoft.com/office/drawing/2014/main" id="{C9E5F284-A588-4AE7-A36D-1C93E4FD0241}"/>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28" name="Oval 27">
              <a:extLst>
                <a:ext uri="{FF2B5EF4-FFF2-40B4-BE49-F238E27FC236}">
                  <a16:creationId xmlns:a16="http://schemas.microsoft.com/office/drawing/2014/main" id="{45D7D540-5CF2-4FC1-BE53-277CC22C096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9" name="Oval 28">
              <a:extLst>
                <a:ext uri="{FF2B5EF4-FFF2-40B4-BE49-F238E27FC236}">
                  <a16:creationId xmlns:a16="http://schemas.microsoft.com/office/drawing/2014/main" id="{916C9AA0-DC0C-49A1-ACDF-10BD6D73997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aphicFrame>
        <p:nvGraphicFramePr>
          <p:cNvPr id="4" name="טבלה 3">
            <a:extLst>
              <a:ext uri="{FF2B5EF4-FFF2-40B4-BE49-F238E27FC236}">
                <a16:creationId xmlns:a16="http://schemas.microsoft.com/office/drawing/2014/main" id="{1A8B4008-93DE-4CF5-BBD3-3DF08FFCD643}"/>
              </a:ext>
            </a:extLst>
          </p:cNvPr>
          <p:cNvGraphicFramePr>
            <a:graphicFrameLocks noGrp="1"/>
          </p:cNvGraphicFramePr>
          <p:nvPr/>
        </p:nvGraphicFramePr>
        <p:xfrm>
          <a:off x="1118733" y="1388911"/>
          <a:ext cx="6235943" cy="4011546"/>
        </p:xfrm>
        <a:graphic>
          <a:graphicData uri="http://schemas.openxmlformats.org/drawingml/2006/table">
            <a:tbl>
              <a:tblPr rtl="1" firstRow="1" firstCol="1" bandRow="1">
                <a:tableStyleId>{5C22544A-7EE6-4342-B048-85BDC9FD1C3A}</a:tableStyleId>
              </a:tblPr>
              <a:tblGrid>
                <a:gridCol w="1684127">
                  <a:extLst>
                    <a:ext uri="{9D8B030D-6E8A-4147-A177-3AD203B41FA5}">
                      <a16:colId xmlns:a16="http://schemas.microsoft.com/office/drawing/2014/main" val="3778078190"/>
                    </a:ext>
                  </a:extLst>
                </a:gridCol>
                <a:gridCol w="1517272">
                  <a:extLst>
                    <a:ext uri="{9D8B030D-6E8A-4147-A177-3AD203B41FA5}">
                      <a16:colId xmlns:a16="http://schemas.microsoft.com/office/drawing/2014/main" val="1775640748"/>
                    </a:ext>
                  </a:extLst>
                </a:gridCol>
                <a:gridCol w="1517272">
                  <a:extLst>
                    <a:ext uri="{9D8B030D-6E8A-4147-A177-3AD203B41FA5}">
                      <a16:colId xmlns:a16="http://schemas.microsoft.com/office/drawing/2014/main" val="689417145"/>
                    </a:ext>
                  </a:extLst>
                </a:gridCol>
                <a:gridCol w="1517272">
                  <a:extLst>
                    <a:ext uri="{9D8B030D-6E8A-4147-A177-3AD203B41FA5}">
                      <a16:colId xmlns:a16="http://schemas.microsoft.com/office/drawing/2014/main" val="3452883915"/>
                    </a:ext>
                  </a:extLst>
                </a:gridCol>
              </a:tblGrid>
              <a:tr h="380098">
                <a:tc>
                  <a:txBody>
                    <a:bodyPr/>
                    <a:lstStyle/>
                    <a:p>
                      <a:pPr algn="ctr" rtl="1">
                        <a:lnSpc>
                          <a:spcPct val="115000"/>
                        </a:lnSpc>
                        <a:spcAft>
                          <a:spcPts val="1000"/>
                        </a:spcAft>
                      </a:pPr>
                      <a:r>
                        <a:rPr lang="he-IL" sz="1900">
                          <a:effectLst/>
                        </a:rPr>
                        <a:t> </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en-US" sz="1900">
                          <a:effectLst/>
                        </a:rPr>
                        <a:t>Task list 5</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en-US" sz="1900">
                          <a:effectLst/>
                        </a:rPr>
                        <a:t>Task list 4</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en-US" sz="1900">
                          <a:effectLst/>
                        </a:rPr>
                        <a:t>Task list 3</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extLst>
                  <a:ext uri="{0D108BD9-81ED-4DB2-BD59-A6C34878D82A}">
                    <a16:rowId xmlns:a16="http://schemas.microsoft.com/office/drawing/2014/main" val="1390571224"/>
                  </a:ext>
                </a:extLst>
              </a:tr>
              <a:tr h="380098">
                <a:tc>
                  <a:txBody>
                    <a:bodyPr/>
                    <a:lstStyle/>
                    <a:p>
                      <a:pPr algn="ctr" rtl="1">
                        <a:lnSpc>
                          <a:spcPct val="115000"/>
                        </a:lnSpc>
                        <a:spcAft>
                          <a:spcPts val="1000"/>
                        </a:spcAft>
                      </a:pPr>
                      <a:r>
                        <a:rPr lang="he-IL" sz="1900">
                          <a:effectLst/>
                        </a:rPr>
                        <a:t>אתיקה</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he-IL" sz="1900">
                          <a:effectLst/>
                        </a:rPr>
                        <a:t>45</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he-IL" sz="1900">
                          <a:effectLst/>
                        </a:rPr>
                        <a:t>45</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he-IL" sz="1900">
                          <a:effectLst/>
                        </a:rPr>
                        <a:t>15</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extLst>
                  <a:ext uri="{0D108BD9-81ED-4DB2-BD59-A6C34878D82A}">
                    <a16:rowId xmlns:a16="http://schemas.microsoft.com/office/drawing/2014/main" val="3645052796"/>
                  </a:ext>
                </a:extLst>
              </a:tr>
              <a:tr h="380098">
                <a:tc>
                  <a:txBody>
                    <a:bodyPr/>
                    <a:lstStyle/>
                    <a:p>
                      <a:pPr algn="ctr" rtl="1">
                        <a:lnSpc>
                          <a:spcPct val="115000"/>
                        </a:lnSpc>
                        <a:spcAft>
                          <a:spcPts val="1000"/>
                        </a:spcAft>
                      </a:pPr>
                      <a:r>
                        <a:rPr lang="he-IL" sz="1900">
                          <a:effectLst/>
                        </a:rPr>
                        <a:t>עקרונות יסוד</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he-IL" sz="1900">
                          <a:effectLst/>
                        </a:rPr>
                        <a:t>90</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he-IL" sz="1900">
                          <a:effectLst/>
                        </a:rPr>
                        <a:t>45</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he-IL" sz="1900">
                          <a:effectLst/>
                        </a:rPr>
                        <a:t>45</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extLst>
                  <a:ext uri="{0D108BD9-81ED-4DB2-BD59-A6C34878D82A}">
                    <a16:rowId xmlns:a16="http://schemas.microsoft.com/office/drawing/2014/main" val="906912054"/>
                  </a:ext>
                </a:extLst>
              </a:tr>
              <a:tr h="1055528">
                <a:tc>
                  <a:txBody>
                    <a:bodyPr/>
                    <a:lstStyle/>
                    <a:p>
                      <a:pPr algn="ctr" rtl="1">
                        <a:lnSpc>
                          <a:spcPct val="115000"/>
                        </a:lnSpc>
                        <a:spcAft>
                          <a:spcPts val="1000"/>
                        </a:spcAft>
                      </a:pPr>
                      <a:r>
                        <a:rPr lang="he-IL" sz="1900">
                          <a:effectLst/>
                        </a:rPr>
                        <a:t>שיטות מחקר בניתוח התנהגות</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he-IL" sz="1900">
                          <a:effectLst/>
                        </a:rPr>
                        <a:t>45</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he-IL" sz="1900">
                          <a:effectLst/>
                        </a:rPr>
                        <a:t>45</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he-IL" sz="1900">
                          <a:effectLst/>
                        </a:rPr>
                        <a:t>40</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extLst>
                  <a:ext uri="{0D108BD9-81ED-4DB2-BD59-A6C34878D82A}">
                    <a16:rowId xmlns:a16="http://schemas.microsoft.com/office/drawing/2014/main" val="1307658055"/>
                  </a:ext>
                </a:extLst>
              </a:tr>
              <a:tr h="717813">
                <a:tc>
                  <a:txBody>
                    <a:bodyPr/>
                    <a:lstStyle/>
                    <a:p>
                      <a:pPr algn="ctr" rtl="1">
                        <a:lnSpc>
                          <a:spcPct val="115000"/>
                        </a:lnSpc>
                        <a:spcAft>
                          <a:spcPts val="1000"/>
                        </a:spcAft>
                      </a:pPr>
                      <a:r>
                        <a:rPr lang="he-IL" sz="1900">
                          <a:effectLst/>
                        </a:rPr>
                        <a:t>קורסים יישומיים</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he-IL" sz="1900">
                          <a:effectLst/>
                        </a:rPr>
                        <a:t>105</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he-IL" sz="1900">
                          <a:effectLst/>
                        </a:rPr>
                        <a:t>105</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he-IL" sz="1900">
                          <a:effectLst/>
                        </a:rPr>
                        <a:t>80</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extLst>
                  <a:ext uri="{0D108BD9-81ED-4DB2-BD59-A6C34878D82A}">
                    <a16:rowId xmlns:a16="http://schemas.microsoft.com/office/drawing/2014/main" val="1929513453"/>
                  </a:ext>
                </a:extLst>
              </a:tr>
              <a:tr h="717813">
                <a:tc>
                  <a:txBody>
                    <a:bodyPr/>
                    <a:lstStyle/>
                    <a:p>
                      <a:pPr algn="ctr" rtl="1">
                        <a:lnSpc>
                          <a:spcPct val="115000"/>
                        </a:lnSpc>
                        <a:spcAft>
                          <a:spcPts val="1000"/>
                        </a:spcAft>
                      </a:pPr>
                      <a:r>
                        <a:rPr lang="he-IL" sz="1900">
                          <a:effectLst/>
                        </a:rPr>
                        <a:t>הדרכה וניהול צוות</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he-IL" sz="1900">
                          <a:effectLst/>
                        </a:rPr>
                        <a:t>30</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he-IL" sz="1900">
                          <a:effectLst/>
                        </a:rPr>
                        <a:t>30</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he-IL" sz="1900">
                          <a:effectLst/>
                        </a:rPr>
                        <a:t>45</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extLst>
                  <a:ext uri="{0D108BD9-81ED-4DB2-BD59-A6C34878D82A}">
                    <a16:rowId xmlns:a16="http://schemas.microsoft.com/office/drawing/2014/main" val="1700326426"/>
                  </a:ext>
                </a:extLst>
              </a:tr>
              <a:tr h="380098">
                <a:tc>
                  <a:txBody>
                    <a:bodyPr/>
                    <a:lstStyle/>
                    <a:p>
                      <a:pPr algn="ctr" rtl="1">
                        <a:lnSpc>
                          <a:spcPct val="115000"/>
                        </a:lnSpc>
                        <a:spcAft>
                          <a:spcPts val="1000"/>
                        </a:spcAft>
                      </a:pPr>
                      <a:r>
                        <a:rPr lang="he-IL" sz="1900">
                          <a:effectLst/>
                        </a:rPr>
                        <a:t>סה"כ</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he-IL" sz="1900">
                          <a:effectLst/>
                        </a:rPr>
                        <a:t>315</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he-IL" sz="1900">
                          <a:effectLst/>
                        </a:rPr>
                        <a:t>270</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tc>
                  <a:txBody>
                    <a:bodyPr/>
                    <a:lstStyle/>
                    <a:p>
                      <a:pPr algn="ctr" rtl="1">
                        <a:lnSpc>
                          <a:spcPct val="115000"/>
                        </a:lnSpc>
                        <a:spcAft>
                          <a:spcPts val="1000"/>
                        </a:spcAft>
                      </a:pPr>
                      <a:r>
                        <a:rPr lang="he-IL" sz="1900">
                          <a:effectLst/>
                        </a:rPr>
                        <a:t>225</a:t>
                      </a:r>
                      <a:endParaRPr lang="en-US" sz="1900">
                        <a:effectLst/>
                        <a:latin typeface="Calibri" panose="020F0502020204030204" pitchFamily="34" charset="0"/>
                        <a:ea typeface="Calibri" panose="020F0502020204030204" pitchFamily="34" charset="0"/>
                        <a:cs typeface="Arial" panose="020B0604020202020204" pitchFamily="34" charset="0"/>
                      </a:endParaRPr>
                    </a:p>
                  </a:txBody>
                  <a:tcPr marL="120136" marR="120136" marT="0" marB="0" anchor="ctr"/>
                </a:tc>
                <a:extLst>
                  <a:ext uri="{0D108BD9-81ED-4DB2-BD59-A6C34878D82A}">
                    <a16:rowId xmlns:a16="http://schemas.microsoft.com/office/drawing/2014/main" val="3800429901"/>
                  </a:ext>
                </a:extLst>
              </a:tr>
            </a:tbl>
          </a:graphicData>
        </a:graphic>
      </p:graphicFrame>
      <p:sp>
        <p:nvSpPr>
          <p:cNvPr id="3" name="חץ ימינה 2"/>
          <p:cNvSpPr/>
          <p:nvPr/>
        </p:nvSpPr>
        <p:spPr>
          <a:xfrm>
            <a:off x="2309093" y="6061636"/>
            <a:ext cx="3867150" cy="3379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TextBox 4"/>
          <p:cNvSpPr txBox="1"/>
          <p:nvPr/>
        </p:nvSpPr>
        <p:spPr>
          <a:xfrm>
            <a:off x="773329" y="195131"/>
            <a:ext cx="10642294" cy="707886"/>
          </a:xfrm>
          <a:prstGeom prst="rect">
            <a:avLst/>
          </a:prstGeom>
          <a:noFill/>
        </p:spPr>
        <p:txBody>
          <a:bodyPr wrap="square" rtlCol="1">
            <a:spAutoFit/>
          </a:bodyPr>
          <a:lstStyle/>
          <a:p>
            <a:pPr algn="ctr"/>
            <a:r>
              <a:rPr lang="he-IL" sz="2000" dirty="0"/>
              <a:t>התפתחות הידע במקצוע הצעיר (ניתוח התנהגות) מובילה לשינויים במבנה תכנית הלימודים והיקפה הנדרש מהסטודנט הלומד את המקצוע:</a:t>
            </a:r>
            <a:r>
              <a:rPr lang="en-US" sz="2000" dirty="0"/>
              <a:t> </a:t>
            </a:r>
            <a:endParaRPr lang="he-IL" sz="2000" dirty="0"/>
          </a:p>
        </p:txBody>
      </p:sp>
      <p:pic>
        <p:nvPicPr>
          <p:cNvPr id="6" name="תמונה 5"/>
          <p:cNvPicPr>
            <a:picLocks noChangeAspect="1"/>
          </p:cNvPicPr>
          <p:nvPr/>
        </p:nvPicPr>
        <p:blipFill>
          <a:blip r:embed="rId7"/>
          <a:stretch>
            <a:fillRect/>
          </a:stretch>
        </p:blipFill>
        <p:spPr>
          <a:xfrm>
            <a:off x="8256940" y="1397437"/>
            <a:ext cx="2587632" cy="3770152"/>
          </a:xfrm>
          <a:prstGeom prst="rect">
            <a:avLst/>
          </a:prstGeom>
        </p:spPr>
      </p:pic>
    </p:spTree>
    <p:extLst>
      <p:ext uri="{BB962C8B-B14F-4D97-AF65-F5344CB8AC3E}">
        <p14:creationId xmlns:p14="http://schemas.microsoft.com/office/powerpoint/2010/main" val="31073740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p:cNvPicPr>
            <a:picLocks noChangeAspect="1"/>
          </p:cNvPicPr>
          <p:nvPr/>
        </p:nvPicPr>
        <p:blipFill>
          <a:blip r:embed="rId3"/>
          <a:stretch>
            <a:fillRect/>
          </a:stretch>
        </p:blipFill>
        <p:spPr>
          <a:xfrm>
            <a:off x="-83210" y="320351"/>
            <a:ext cx="7148244" cy="6341218"/>
          </a:xfrm>
          <a:prstGeom prst="rect">
            <a:avLst/>
          </a:prstGeom>
        </p:spPr>
      </p:pic>
      <p:pic>
        <p:nvPicPr>
          <p:cNvPr id="5" name="תמונה 4"/>
          <p:cNvPicPr>
            <a:picLocks noChangeAspect="1"/>
          </p:cNvPicPr>
          <p:nvPr/>
        </p:nvPicPr>
        <p:blipFill>
          <a:blip r:embed="rId4"/>
          <a:stretch>
            <a:fillRect/>
          </a:stretch>
        </p:blipFill>
        <p:spPr>
          <a:xfrm>
            <a:off x="7125419" y="1070394"/>
            <a:ext cx="4841845" cy="5591175"/>
          </a:xfrm>
          <a:prstGeom prst="rect">
            <a:avLst/>
          </a:prstGeom>
        </p:spPr>
      </p:pic>
      <p:sp>
        <p:nvSpPr>
          <p:cNvPr id="6" name="מלבן 5"/>
          <p:cNvSpPr/>
          <p:nvPr/>
        </p:nvSpPr>
        <p:spPr>
          <a:xfrm>
            <a:off x="6683714" y="347404"/>
            <a:ext cx="1429750" cy="369332"/>
          </a:xfrm>
          <a:prstGeom prst="rect">
            <a:avLst/>
          </a:prstGeom>
        </p:spPr>
        <p:txBody>
          <a:bodyPr wrap="none">
            <a:spAutoFit/>
          </a:bodyPr>
          <a:lstStyle/>
          <a:p>
            <a:r>
              <a:rPr lang="en-US" b="1" dirty="0"/>
              <a:t>TASK LIST</a:t>
            </a:r>
            <a:r>
              <a:rPr lang="he-IL" b="1" dirty="0"/>
              <a:t> </a:t>
            </a:r>
            <a:endParaRPr lang="he-IL" dirty="0"/>
          </a:p>
        </p:txBody>
      </p:sp>
    </p:spTree>
    <p:extLst>
      <p:ext uri="{BB962C8B-B14F-4D97-AF65-F5344CB8AC3E}">
        <p14:creationId xmlns:p14="http://schemas.microsoft.com/office/powerpoint/2010/main" val="14902963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049A7D3-684C-4C59-A4B6-7B308A6AD34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7B1087B-C592-40E7-B532-60B453A2FE6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4AE7447-E8F8-4A0F-9E3D-94842BFF886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85981F80-69EE-4E2B-82A8-47FDFD7720AC}"/>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6" name="Oval 15">
              <a:extLst>
                <a:ext uri="{FF2B5EF4-FFF2-40B4-BE49-F238E27FC236}">
                  <a16:creationId xmlns:a16="http://schemas.microsoft.com/office/drawing/2014/main" id="{46CE0473-0B07-47EE-A016-EBD87F2C8C9C}"/>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7" name="Oval 16">
              <a:extLst>
                <a:ext uri="{FF2B5EF4-FFF2-40B4-BE49-F238E27FC236}">
                  <a16:creationId xmlns:a16="http://schemas.microsoft.com/office/drawing/2014/main" id="{EDD0D1E4-DFCA-4DF0-9D37-571A5F529F0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9" name="Rectangle 18">
            <a:extLst>
              <a:ext uri="{FF2B5EF4-FFF2-40B4-BE49-F238E27FC236}">
                <a16:creationId xmlns:a16="http://schemas.microsoft.com/office/drawing/2014/main" id="{0680B5D0-24EC-465A-A0E6-C4DF951E004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Rectangle 20">
            <a:extLst>
              <a:ext uri="{FF2B5EF4-FFF2-40B4-BE49-F238E27FC236}">
                <a16:creationId xmlns:a16="http://schemas.microsoft.com/office/drawing/2014/main" id="{30BF1B50-A83E-4ED6-A2AA-C943C1F89F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F31E8B2-210B-4B90-83BB-3B180732EF3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42D01FDE-ADE9-4398-8B4D-B0DCEF52A58D}"/>
              </a:ext>
            </a:extLst>
          </p:cNvPr>
          <p:cNvSpPr>
            <a:spLocks noGrp="1"/>
          </p:cNvSpPr>
          <p:nvPr>
            <p:ph type="title"/>
          </p:nvPr>
        </p:nvSpPr>
        <p:spPr>
          <a:xfrm>
            <a:off x="8169446" y="1579317"/>
            <a:ext cx="2818417" cy="3357976"/>
          </a:xfrm>
        </p:spPr>
        <p:txBody>
          <a:bodyPr vert="horz" lIns="91440" tIns="45720" rIns="91440" bIns="45720" rtlCol="0" anchor="ctr">
            <a:normAutofit/>
          </a:bodyPr>
          <a:lstStyle/>
          <a:p>
            <a:pPr rtl="0">
              <a:lnSpc>
                <a:spcPct val="80000"/>
              </a:lnSpc>
            </a:pPr>
            <a:r>
              <a:rPr lang="en-US" sz="4200" dirty="0">
                <a:blipFill dpi="0" rotWithShape="1">
                  <a:blip r:embed="rId5">
                    <a:extLst/>
                  </a:blip>
                  <a:srcRect/>
                  <a:tile tx="6350" ty="-127000" sx="65000" sy="64000" flip="none" algn="tl"/>
                </a:blipFill>
              </a:rPr>
              <a:t> </a:t>
            </a:r>
          </a:p>
        </p:txBody>
      </p:sp>
      <p:sp>
        <p:nvSpPr>
          <p:cNvPr id="25" name="Rectangle 24">
            <a:extLst>
              <a:ext uri="{FF2B5EF4-FFF2-40B4-BE49-F238E27FC236}">
                <a16:creationId xmlns:a16="http://schemas.microsoft.com/office/drawing/2014/main" id="{6B387409-2B98-40F8-A65F-EF7CF98951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C9E5F284-A588-4AE7-A36D-1C93E4FD0241}"/>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28" name="Oval 27">
              <a:extLst>
                <a:ext uri="{FF2B5EF4-FFF2-40B4-BE49-F238E27FC236}">
                  <a16:creationId xmlns:a16="http://schemas.microsoft.com/office/drawing/2014/main" id="{45D7D540-5CF2-4FC1-BE53-277CC22C096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9" name="Oval 28">
              <a:extLst>
                <a:ext uri="{FF2B5EF4-FFF2-40B4-BE49-F238E27FC236}">
                  <a16:creationId xmlns:a16="http://schemas.microsoft.com/office/drawing/2014/main" id="{916C9AA0-DC0C-49A1-ACDF-10BD6D73997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graphicFrame>
        <p:nvGraphicFramePr>
          <p:cNvPr id="4" name="טבלה 3">
            <a:extLst>
              <a:ext uri="{FF2B5EF4-FFF2-40B4-BE49-F238E27FC236}">
                <a16:creationId xmlns:a16="http://schemas.microsoft.com/office/drawing/2014/main" id="{5B791C0A-1CB1-4C58-BEB5-B874E1CBE85F}"/>
              </a:ext>
            </a:extLst>
          </p:cNvPr>
          <p:cNvGraphicFramePr>
            <a:graphicFrameLocks noGrp="1"/>
          </p:cNvGraphicFramePr>
          <p:nvPr/>
        </p:nvGraphicFramePr>
        <p:xfrm>
          <a:off x="2861983" y="1007325"/>
          <a:ext cx="5023485" cy="4206240"/>
        </p:xfrm>
        <a:graphic>
          <a:graphicData uri="http://schemas.openxmlformats.org/drawingml/2006/table">
            <a:tbl>
              <a:tblPr rtl="1" firstRow="1" firstCol="1" bandRow="1">
                <a:tableStyleId>{5C22544A-7EE6-4342-B048-85BDC9FD1C3A}</a:tableStyleId>
              </a:tblPr>
              <a:tblGrid>
                <a:gridCol w="1442595">
                  <a:extLst>
                    <a:ext uri="{9D8B030D-6E8A-4147-A177-3AD203B41FA5}">
                      <a16:colId xmlns:a16="http://schemas.microsoft.com/office/drawing/2014/main" val="1951777132"/>
                    </a:ext>
                  </a:extLst>
                </a:gridCol>
                <a:gridCol w="1790445">
                  <a:extLst>
                    <a:ext uri="{9D8B030D-6E8A-4147-A177-3AD203B41FA5}">
                      <a16:colId xmlns:a16="http://schemas.microsoft.com/office/drawing/2014/main" val="2618169949"/>
                    </a:ext>
                  </a:extLst>
                </a:gridCol>
                <a:gridCol w="1790445">
                  <a:extLst>
                    <a:ext uri="{9D8B030D-6E8A-4147-A177-3AD203B41FA5}">
                      <a16:colId xmlns:a16="http://schemas.microsoft.com/office/drawing/2014/main" val="1584415836"/>
                    </a:ext>
                  </a:extLst>
                </a:gridCol>
              </a:tblGrid>
              <a:tr h="643128">
                <a:tc>
                  <a:txBody>
                    <a:bodyPr/>
                    <a:lstStyle/>
                    <a:p>
                      <a:pPr algn="ctr" rtl="1">
                        <a:lnSpc>
                          <a:spcPct val="115000"/>
                        </a:lnSpc>
                        <a:spcAft>
                          <a:spcPts val="1000"/>
                        </a:spcAft>
                      </a:pPr>
                      <a:r>
                        <a:rPr lang="he-IL" sz="2400" dirty="0">
                          <a:effectLst/>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152192" marR="152192" marT="0" marB="0" anchor="ctr"/>
                </a:tc>
                <a:tc>
                  <a:txBody>
                    <a:bodyPr/>
                    <a:lstStyle/>
                    <a:p>
                      <a:pPr algn="ctr" rtl="1">
                        <a:lnSpc>
                          <a:spcPct val="115000"/>
                        </a:lnSpc>
                        <a:spcAft>
                          <a:spcPts val="1000"/>
                        </a:spcAft>
                      </a:pPr>
                      <a:r>
                        <a:rPr lang="en-US" sz="2400">
                          <a:effectLst/>
                        </a:rPr>
                        <a:t>Task list 5</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152192" marR="152192" marT="0" marB="0" anchor="ctr"/>
                </a:tc>
                <a:tc>
                  <a:txBody>
                    <a:bodyPr/>
                    <a:lstStyle/>
                    <a:p>
                      <a:pPr algn="ctr" rtl="1">
                        <a:lnSpc>
                          <a:spcPct val="115000"/>
                        </a:lnSpc>
                        <a:spcAft>
                          <a:spcPts val="1000"/>
                        </a:spcAft>
                      </a:pPr>
                      <a:r>
                        <a:rPr lang="en-US" sz="2400">
                          <a:effectLst/>
                        </a:rPr>
                        <a:t>Task list 4</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152192" marR="152192" marT="0" marB="0" anchor="ctr"/>
                </a:tc>
                <a:extLst>
                  <a:ext uri="{0D108BD9-81ED-4DB2-BD59-A6C34878D82A}">
                    <a16:rowId xmlns:a16="http://schemas.microsoft.com/office/drawing/2014/main" val="2450578644"/>
                  </a:ext>
                </a:extLst>
              </a:tr>
              <a:tr h="1646296">
                <a:tc>
                  <a:txBody>
                    <a:bodyPr/>
                    <a:lstStyle/>
                    <a:p>
                      <a:pPr algn="ctr" rtl="1">
                        <a:lnSpc>
                          <a:spcPct val="115000"/>
                        </a:lnSpc>
                        <a:spcAft>
                          <a:spcPts val="1000"/>
                        </a:spcAft>
                      </a:pPr>
                      <a:r>
                        <a:rPr lang="he-IL" sz="2400" dirty="0">
                          <a:effectLst/>
                        </a:rPr>
                        <a:t>שעות התנסות לדרגת </a:t>
                      </a:r>
                      <a:r>
                        <a:rPr lang="en-US" sz="2400" dirty="0">
                          <a:effectLst/>
                        </a:rPr>
                        <a:t>BCBA</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152192" marR="152192" marT="0" marB="0" anchor="ctr"/>
                </a:tc>
                <a:tc>
                  <a:txBody>
                    <a:bodyPr/>
                    <a:lstStyle/>
                    <a:p>
                      <a:pPr algn="ctr" rtl="1">
                        <a:lnSpc>
                          <a:spcPct val="115000"/>
                        </a:lnSpc>
                        <a:spcAft>
                          <a:spcPts val="1000"/>
                        </a:spcAft>
                      </a:pPr>
                      <a:r>
                        <a:rPr lang="he-IL" sz="2400" dirty="0">
                          <a:effectLst/>
                        </a:rPr>
                        <a:t>1500</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152192" marR="152192" marT="0" marB="0" anchor="ctr"/>
                </a:tc>
                <a:tc>
                  <a:txBody>
                    <a:bodyPr/>
                    <a:lstStyle/>
                    <a:p>
                      <a:pPr algn="ctr" rtl="1">
                        <a:lnSpc>
                          <a:spcPct val="115000"/>
                        </a:lnSpc>
                        <a:spcAft>
                          <a:spcPts val="1000"/>
                        </a:spcAft>
                      </a:pPr>
                      <a:r>
                        <a:rPr lang="he-IL" sz="2400">
                          <a:effectLst/>
                        </a:rPr>
                        <a:t>750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152192" marR="152192" marT="0" marB="0" anchor="ctr"/>
                </a:tc>
                <a:extLst>
                  <a:ext uri="{0D108BD9-81ED-4DB2-BD59-A6C34878D82A}">
                    <a16:rowId xmlns:a16="http://schemas.microsoft.com/office/drawing/2014/main" val="3457649495"/>
                  </a:ext>
                </a:extLst>
              </a:tr>
              <a:tr h="1556464">
                <a:tc>
                  <a:txBody>
                    <a:bodyPr/>
                    <a:lstStyle/>
                    <a:p>
                      <a:pPr algn="ctr" rtl="1">
                        <a:lnSpc>
                          <a:spcPct val="115000"/>
                        </a:lnSpc>
                        <a:spcAft>
                          <a:spcPts val="1000"/>
                        </a:spcAft>
                      </a:pPr>
                      <a:r>
                        <a:rPr lang="he-IL" sz="2400" dirty="0">
                          <a:effectLst/>
                        </a:rPr>
                        <a:t>שעות התנסות לדרגת </a:t>
                      </a:r>
                      <a:r>
                        <a:rPr lang="en-US" sz="2400" dirty="0" err="1">
                          <a:effectLst/>
                        </a:rPr>
                        <a:t>BCaBA</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152192" marR="152192" marT="0" marB="0" anchor="ctr"/>
                </a:tc>
                <a:tc>
                  <a:txBody>
                    <a:bodyPr/>
                    <a:lstStyle/>
                    <a:p>
                      <a:pPr algn="ctr" rtl="1">
                        <a:lnSpc>
                          <a:spcPct val="115000"/>
                        </a:lnSpc>
                        <a:spcAft>
                          <a:spcPts val="1000"/>
                        </a:spcAft>
                      </a:pPr>
                      <a:r>
                        <a:rPr lang="he-IL" sz="2400">
                          <a:effectLst/>
                        </a:rPr>
                        <a:t>1000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152192" marR="152192" marT="0" marB="0" anchor="ctr"/>
                </a:tc>
                <a:tc>
                  <a:txBody>
                    <a:bodyPr/>
                    <a:lstStyle/>
                    <a:p>
                      <a:pPr algn="ctr" rtl="1">
                        <a:lnSpc>
                          <a:spcPct val="115000"/>
                        </a:lnSpc>
                        <a:spcAft>
                          <a:spcPts val="1000"/>
                        </a:spcAft>
                      </a:pPr>
                      <a:r>
                        <a:rPr lang="he-IL" sz="2400" dirty="0">
                          <a:effectLst/>
                        </a:rPr>
                        <a:t>500</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152192" marR="152192" marT="0" marB="0" anchor="ctr"/>
                </a:tc>
                <a:extLst>
                  <a:ext uri="{0D108BD9-81ED-4DB2-BD59-A6C34878D82A}">
                    <a16:rowId xmlns:a16="http://schemas.microsoft.com/office/drawing/2014/main" val="337102225"/>
                  </a:ext>
                </a:extLst>
              </a:tr>
            </a:tbl>
          </a:graphicData>
        </a:graphic>
      </p:graphicFrame>
      <p:pic>
        <p:nvPicPr>
          <p:cNvPr id="3" name="תמונה 2"/>
          <p:cNvPicPr>
            <a:picLocks noChangeAspect="1"/>
          </p:cNvPicPr>
          <p:nvPr/>
        </p:nvPicPr>
        <p:blipFill>
          <a:blip r:embed="rId7"/>
          <a:stretch>
            <a:fillRect/>
          </a:stretch>
        </p:blipFill>
        <p:spPr>
          <a:xfrm>
            <a:off x="40356" y="4912664"/>
            <a:ext cx="2628900" cy="1733550"/>
          </a:xfrm>
          <a:prstGeom prst="rect">
            <a:avLst/>
          </a:prstGeom>
        </p:spPr>
      </p:pic>
      <p:sp>
        <p:nvSpPr>
          <p:cNvPr id="5" name="הסבר אליפטי 4"/>
          <p:cNvSpPr/>
          <p:nvPr/>
        </p:nvSpPr>
        <p:spPr>
          <a:xfrm>
            <a:off x="0" y="2826685"/>
            <a:ext cx="1372412" cy="1874192"/>
          </a:xfrm>
          <a:prstGeom prst="wedgeEllipseCallout">
            <a:avLst>
              <a:gd name="adj1" fmla="val 37500"/>
              <a:gd name="adj2" fmla="val 786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a:t>120 </a:t>
            </a:r>
            <a:r>
              <a:rPr lang="he-IL" dirty="0"/>
              <a:t>שעות</a:t>
            </a:r>
            <a:r>
              <a:rPr lang="he-IL" dirty="0" smtClean="0"/>
              <a:t>??</a:t>
            </a:r>
            <a:endParaRPr lang="he-IL" dirty="0"/>
          </a:p>
        </p:txBody>
      </p:sp>
      <p:pic>
        <p:nvPicPr>
          <p:cNvPr id="6" name="תמונה 5"/>
          <p:cNvPicPr>
            <a:picLocks noChangeAspect="1"/>
          </p:cNvPicPr>
          <p:nvPr/>
        </p:nvPicPr>
        <p:blipFill>
          <a:blip r:embed="rId8"/>
          <a:stretch>
            <a:fillRect/>
          </a:stretch>
        </p:blipFill>
        <p:spPr>
          <a:xfrm>
            <a:off x="8139466" y="1469375"/>
            <a:ext cx="2753988" cy="3611097"/>
          </a:xfrm>
          <a:prstGeom prst="rect">
            <a:avLst/>
          </a:prstGeom>
        </p:spPr>
      </p:pic>
      <p:sp>
        <p:nvSpPr>
          <p:cNvPr id="7" name="מלבן 6"/>
          <p:cNvSpPr/>
          <p:nvPr/>
        </p:nvSpPr>
        <p:spPr>
          <a:xfrm>
            <a:off x="577970" y="111710"/>
            <a:ext cx="10256169" cy="646331"/>
          </a:xfrm>
          <a:prstGeom prst="rect">
            <a:avLst/>
          </a:prstGeom>
        </p:spPr>
        <p:txBody>
          <a:bodyPr wrap="square">
            <a:spAutoFit/>
          </a:bodyPr>
          <a:lstStyle/>
          <a:p>
            <a:pPr algn="ctr"/>
            <a:r>
              <a:rPr lang="he-IL" b="1" i="1" dirty="0">
                <a:effectLst>
                  <a:outerShdw blurRad="38100" dist="38100" dir="2700000" algn="tl">
                    <a:srgbClr val="000000">
                      <a:alpha val="43137"/>
                    </a:srgbClr>
                  </a:outerShdw>
                </a:effectLst>
              </a:rPr>
              <a:t>התפתחות הידע במקצוע הצעיר (ניתוח התנהגות) מובילה לשינויים במבנה תכנית הלימודים והיקפה הנדרש מהסטודנט הלומד את </a:t>
            </a:r>
            <a:r>
              <a:rPr lang="he-IL" b="1" i="1" dirty="0" smtClean="0">
                <a:effectLst>
                  <a:outerShdw blurRad="38100" dist="38100" dir="2700000" algn="tl">
                    <a:srgbClr val="000000">
                      <a:alpha val="43137"/>
                    </a:srgbClr>
                  </a:outerShdw>
                </a:effectLst>
              </a:rPr>
              <a:t>המקצוע (פרקטיקום):</a:t>
            </a:r>
            <a:r>
              <a:rPr lang="en-US" b="1" i="1" dirty="0" smtClean="0">
                <a:effectLst>
                  <a:outerShdw blurRad="38100" dist="38100" dir="2700000" algn="tl">
                    <a:srgbClr val="000000">
                      <a:alpha val="43137"/>
                    </a:srgbClr>
                  </a:outerShdw>
                </a:effectLst>
              </a:rPr>
              <a:t> </a:t>
            </a:r>
            <a:endParaRPr lang="he-IL"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480422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p:cNvSpPr/>
          <p:nvPr/>
        </p:nvSpPr>
        <p:spPr>
          <a:xfrm>
            <a:off x="594912" y="169213"/>
            <a:ext cx="11325240" cy="1954381"/>
          </a:xfrm>
          <a:prstGeom prst="rect">
            <a:avLst/>
          </a:prstGeom>
        </p:spPr>
        <p:txBody>
          <a:bodyPr wrap="square">
            <a:spAutoFit/>
          </a:bodyPr>
          <a:lstStyle/>
          <a:p>
            <a:r>
              <a:rPr lang="en-US" sz="2400" b="1" dirty="0">
                <a:solidFill>
                  <a:srgbClr val="D48F33"/>
                </a:solidFill>
                <a:latin typeface="Exo2-Light"/>
              </a:rPr>
              <a:t>Revised BCBA &amp; </a:t>
            </a:r>
            <a:r>
              <a:rPr lang="en-US" sz="2400" b="1" dirty="0" err="1">
                <a:solidFill>
                  <a:srgbClr val="D48F33"/>
                </a:solidFill>
                <a:latin typeface="Exo2-Light"/>
              </a:rPr>
              <a:t>BCaBA</a:t>
            </a:r>
            <a:r>
              <a:rPr lang="en-US" sz="2400" b="1" dirty="0">
                <a:solidFill>
                  <a:srgbClr val="D48F33"/>
                </a:solidFill>
                <a:latin typeface="Exo2-Light"/>
              </a:rPr>
              <a:t> Experience and Supervision Requirements:</a:t>
            </a:r>
          </a:p>
          <a:p>
            <a:endParaRPr lang="en-US" sz="2100" dirty="0">
              <a:solidFill>
                <a:srgbClr val="D48F33"/>
              </a:solidFill>
              <a:latin typeface="Exo2-Light"/>
            </a:endParaRPr>
          </a:p>
          <a:p>
            <a:r>
              <a:rPr lang="en-US" sz="1050" dirty="0">
                <a:solidFill>
                  <a:srgbClr val="000000"/>
                </a:solidFill>
                <a:latin typeface="Exo2-Regular"/>
              </a:rPr>
              <a:t>The BACB’s accrediting body, the </a:t>
            </a:r>
            <a:r>
              <a:rPr lang="en-US" sz="1050" dirty="0">
                <a:solidFill>
                  <a:srgbClr val="215E9F"/>
                </a:solidFill>
                <a:latin typeface="Exo2-Regular"/>
              </a:rPr>
              <a:t>National Commission for Certifying Agencies</a:t>
            </a:r>
            <a:r>
              <a:rPr lang="en-US" sz="1050" dirty="0">
                <a:solidFill>
                  <a:srgbClr val="000000"/>
                </a:solidFill>
                <a:latin typeface="Exo2-Regular"/>
              </a:rPr>
              <a:t>, requires key certification standards to be periodically reviewed by subject matter experts (SMEs) for possible revision. As such, the BCBA and </a:t>
            </a:r>
            <a:r>
              <a:rPr lang="en-US" sz="1050" dirty="0" err="1">
                <a:solidFill>
                  <a:srgbClr val="000000"/>
                </a:solidFill>
                <a:latin typeface="Exo2-Regular"/>
              </a:rPr>
              <a:t>BCaBA</a:t>
            </a:r>
            <a:r>
              <a:rPr lang="en-US" sz="1050" dirty="0">
                <a:solidFill>
                  <a:srgbClr val="000000"/>
                </a:solidFill>
                <a:latin typeface="Exo2-Regular"/>
              </a:rPr>
              <a:t> Experience Standards were studied by a 12-member SME committee in February 2017 at the BACB’s headquarters in Littleton, Colorado. The SME committee was carefully composed to ensure that recommended changes were properly informed by SMEs familiar with the current requirements. </a:t>
            </a:r>
            <a:r>
              <a:rPr lang="en-US" sz="1600" b="1" dirty="0">
                <a:solidFill>
                  <a:srgbClr val="000000"/>
                </a:solidFill>
                <a:latin typeface="Exo2-Regular"/>
              </a:rPr>
              <a:t>SME </a:t>
            </a:r>
            <a:r>
              <a:rPr lang="en-US" sz="1200" b="1" dirty="0">
                <a:solidFill>
                  <a:srgbClr val="000000"/>
                </a:solidFill>
                <a:latin typeface="Exo2-Regular"/>
              </a:rPr>
              <a:t>committee composition was diverse in terms of professional role (6 practitioners, 5 faculty members,1 consumer representative), certification level, gender, and </a:t>
            </a:r>
            <a:r>
              <a:rPr lang="en-US" sz="1600" b="1" dirty="0">
                <a:solidFill>
                  <a:srgbClr val="000000"/>
                </a:solidFill>
                <a:latin typeface="Exo2-Regular"/>
              </a:rPr>
              <a:t>geographical location</a:t>
            </a:r>
            <a:r>
              <a:rPr lang="en-US" sz="1200" b="1" dirty="0">
                <a:solidFill>
                  <a:srgbClr val="000000"/>
                </a:solidFill>
                <a:latin typeface="Exo2-Regular"/>
              </a:rPr>
              <a:t>. In addition, because university-based Practicum and Intensive Practicum systems were among the areas being reviewed, 4 of the 5 faculty members were associated  with Verified Course Sequences that operated such systems.</a:t>
            </a:r>
            <a:endParaRPr lang="he-IL" sz="2800" b="1" dirty="0"/>
          </a:p>
        </p:txBody>
      </p:sp>
      <p:sp>
        <p:nvSpPr>
          <p:cNvPr id="5" name="חץ למעלה 4"/>
          <p:cNvSpPr/>
          <p:nvPr/>
        </p:nvSpPr>
        <p:spPr>
          <a:xfrm rot="19111093">
            <a:off x="9310949" y="1796706"/>
            <a:ext cx="461319" cy="87257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6" name="Picture 5">
            <a:extLst>
              <a:ext uri="{FF2B5EF4-FFF2-40B4-BE49-F238E27FC236}">
                <a16:creationId xmlns:a16="http://schemas.microsoft.com/office/drawing/2014/main" id="{D76CC7BA-55FB-874A-BE28-CE1D1DBF48CC}"/>
              </a:ext>
            </a:extLst>
          </p:cNvPr>
          <p:cNvPicPr>
            <a:picLocks noChangeAspect="1"/>
          </p:cNvPicPr>
          <p:nvPr/>
        </p:nvPicPr>
        <p:blipFill>
          <a:blip r:embed="rId3"/>
          <a:stretch>
            <a:fillRect/>
          </a:stretch>
        </p:blipFill>
        <p:spPr>
          <a:xfrm>
            <a:off x="2371481" y="2218237"/>
            <a:ext cx="6358451" cy="4470550"/>
          </a:xfrm>
          <a:prstGeom prst="rect">
            <a:avLst/>
          </a:prstGeom>
        </p:spPr>
      </p:pic>
    </p:spTree>
    <p:extLst>
      <p:ext uri="{BB962C8B-B14F-4D97-AF65-F5344CB8AC3E}">
        <p14:creationId xmlns:p14="http://schemas.microsoft.com/office/powerpoint/2010/main" val="31365313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Autofit/>
          </a:bodyPr>
          <a:lstStyle/>
          <a:p>
            <a:pPr algn="r"/>
            <a:r>
              <a:rPr lang="he-IL" sz="4000" dirty="0" smtClean="0"/>
              <a:t>למעלה מ 50 ספרי לימוד בניתוח התנהגות מבוססים על מרכיבי ה </a:t>
            </a:r>
            <a:r>
              <a:rPr lang="en-US" sz="4000" dirty="0" smtClean="0"/>
              <a:t>Task list </a:t>
            </a:r>
            <a:r>
              <a:rPr lang="he-IL" sz="4000" dirty="0" smtClean="0"/>
              <a:t> של ה </a:t>
            </a:r>
            <a:r>
              <a:rPr lang="en-US" sz="4000" dirty="0" smtClean="0"/>
              <a:t>BACB</a:t>
            </a:r>
            <a:endParaRPr lang="he-IL" sz="4000" dirty="0"/>
          </a:p>
        </p:txBody>
      </p:sp>
      <p:pic>
        <p:nvPicPr>
          <p:cNvPr id="3" name="תמונה 2"/>
          <p:cNvPicPr>
            <a:picLocks noChangeAspect="1"/>
          </p:cNvPicPr>
          <p:nvPr/>
        </p:nvPicPr>
        <p:blipFill>
          <a:blip r:embed="rId3"/>
          <a:stretch>
            <a:fillRect/>
          </a:stretch>
        </p:blipFill>
        <p:spPr>
          <a:xfrm>
            <a:off x="438150" y="2093976"/>
            <a:ext cx="2171700" cy="2857500"/>
          </a:xfrm>
          <a:prstGeom prst="rect">
            <a:avLst/>
          </a:prstGeom>
        </p:spPr>
      </p:pic>
      <p:pic>
        <p:nvPicPr>
          <p:cNvPr id="4" name="תמונה 3"/>
          <p:cNvPicPr>
            <a:picLocks noChangeAspect="1"/>
          </p:cNvPicPr>
          <p:nvPr/>
        </p:nvPicPr>
        <p:blipFill>
          <a:blip r:embed="rId4"/>
          <a:stretch>
            <a:fillRect/>
          </a:stretch>
        </p:blipFill>
        <p:spPr>
          <a:xfrm>
            <a:off x="3314700" y="2093976"/>
            <a:ext cx="1905000" cy="2857500"/>
          </a:xfrm>
          <a:prstGeom prst="rect">
            <a:avLst/>
          </a:prstGeom>
        </p:spPr>
      </p:pic>
      <p:pic>
        <p:nvPicPr>
          <p:cNvPr id="5" name="תמונה 4"/>
          <p:cNvPicPr>
            <a:picLocks noChangeAspect="1"/>
          </p:cNvPicPr>
          <p:nvPr/>
        </p:nvPicPr>
        <p:blipFill>
          <a:blip r:embed="rId5"/>
          <a:stretch>
            <a:fillRect/>
          </a:stretch>
        </p:blipFill>
        <p:spPr>
          <a:xfrm>
            <a:off x="5851398" y="2093976"/>
            <a:ext cx="2000250" cy="2857500"/>
          </a:xfrm>
          <a:prstGeom prst="rect">
            <a:avLst/>
          </a:prstGeom>
        </p:spPr>
      </p:pic>
      <p:pic>
        <p:nvPicPr>
          <p:cNvPr id="6" name="תמונה 5"/>
          <p:cNvPicPr>
            <a:picLocks noChangeAspect="1"/>
          </p:cNvPicPr>
          <p:nvPr/>
        </p:nvPicPr>
        <p:blipFill>
          <a:blip r:embed="rId6"/>
          <a:stretch>
            <a:fillRect/>
          </a:stretch>
        </p:blipFill>
        <p:spPr>
          <a:xfrm>
            <a:off x="8195094" y="2093976"/>
            <a:ext cx="1858956" cy="2857500"/>
          </a:xfrm>
          <a:prstGeom prst="rect">
            <a:avLst/>
          </a:prstGeom>
        </p:spPr>
      </p:pic>
      <p:pic>
        <p:nvPicPr>
          <p:cNvPr id="8" name="תמונה 7"/>
          <p:cNvPicPr>
            <a:picLocks noChangeAspect="1"/>
          </p:cNvPicPr>
          <p:nvPr/>
        </p:nvPicPr>
        <p:blipFill>
          <a:blip r:embed="rId7"/>
          <a:stretch>
            <a:fillRect/>
          </a:stretch>
        </p:blipFill>
        <p:spPr>
          <a:xfrm>
            <a:off x="10155710" y="2093976"/>
            <a:ext cx="1907381" cy="2857500"/>
          </a:xfrm>
          <a:prstGeom prst="rect">
            <a:avLst/>
          </a:prstGeom>
        </p:spPr>
      </p:pic>
      <p:pic>
        <p:nvPicPr>
          <p:cNvPr id="9" name="תמונה 8"/>
          <p:cNvPicPr>
            <a:picLocks noChangeAspect="1"/>
          </p:cNvPicPr>
          <p:nvPr/>
        </p:nvPicPr>
        <p:blipFill>
          <a:blip r:embed="rId8"/>
          <a:stretch>
            <a:fillRect/>
          </a:stretch>
        </p:blipFill>
        <p:spPr>
          <a:xfrm>
            <a:off x="11109400" y="755290"/>
            <a:ext cx="896190" cy="896190"/>
          </a:xfrm>
          <a:prstGeom prst="rect">
            <a:avLst/>
          </a:prstGeom>
        </p:spPr>
      </p:pic>
      <p:sp>
        <p:nvSpPr>
          <p:cNvPr id="10" name="TextBox 9"/>
          <p:cNvSpPr txBox="1"/>
          <p:nvPr/>
        </p:nvSpPr>
        <p:spPr>
          <a:xfrm>
            <a:off x="7289321" y="129396"/>
            <a:ext cx="3303917" cy="4616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1">
            <a:spAutoFit/>
          </a:bodyPr>
          <a:lstStyle/>
          <a:p>
            <a:pPr algn="ctr"/>
            <a:r>
              <a:rPr lang="he-IL" sz="2400" dirty="0"/>
              <a:t>התוצאה:</a:t>
            </a:r>
          </a:p>
        </p:txBody>
      </p:sp>
    </p:spTree>
    <p:extLst>
      <p:ext uri="{BB962C8B-B14F-4D97-AF65-F5344CB8AC3E}">
        <p14:creationId xmlns:p14="http://schemas.microsoft.com/office/powerpoint/2010/main" val="34184120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363146" y="165455"/>
            <a:ext cx="10058400" cy="1609344"/>
          </a:xfrm>
        </p:spPr>
        <p:txBody>
          <a:bodyPr/>
          <a:lstStyle/>
          <a:p>
            <a:pPr algn="ctr"/>
            <a:r>
              <a:rPr lang="he-IL" dirty="0" smtClean="0"/>
              <a:t>המבחן:</a:t>
            </a:r>
            <a:endParaRPr lang="he-IL" dirty="0"/>
          </a:p>
        </p:txBody>
      </p:sp>
      <p:pic>
        <p:nvPicPr>
          <p:cNvPr id="1026" name="Picture 2" descr="Image result for bcba ex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4006" y="2907590"/>
            <a:ext cx="5900168" cy="3352702"/>
          </a:xfrm>
          <a:prstGeom prst="rect">
            <a:avLst/>
          </a:prstGeom>
          <a:noFill/>
          <a:extLst>
            <a:ext uri="{909E8E84-426E-40DD-AFC4-6F175D3DCCD1}">
              <a14:hiddenFill xmlns:a14="http://schemas.microsoft.com/office/drawing/2010/main">
                <a:solidFill>
                  <a:srgbClr val="FFFFFF"/>
                </a:solidFill>
              </a14:hiddenFill>
            </a:ext>
          </a:extLst>
        </p:spPr>
      </p:pic>
      <p:pic>
        <p:nvPicPr>
          <p:cNvPr id="4" name="תמונה 3"/>
          <p:cNvPicPr>
            <a:picLocks noChangeAspect="1"/>
          </p:cNvPicPr>
          <p:nvPr/>
        </p:nvPicPr>
        <p:blipFill>
          <a:blip r:embed="rId4"/>
          <a:stretch>
            <a:fillRect/>
          </a:stretch>
        </p:blipFill>
        <p:spPr>
          <a:xfrm>
            <a:off x="104686" y="1678775"/>
            <a:ext cx="3947222" cy="2457630"/>
          </a:xfrm>
          <a:prstGeom prst="rect">
            <a:avLst/>
          </a:prstGeom>
        </p:spPr>
      </p:pic>
      <p:pic>
        <p:nvPicPr>
          <p:cNvPr id="5" name="תמונה 4"/>
          <p:cNvPicPr>
            <a:picLocks noChangeAspect="1"/>
          </p:cNvPicPr>
          <p:nvPr/>
        </p:nvPicPr>
        <p:blipFill>
          <a:blip r:embed="rId5"/>
          <a:stretch>
            <a:fillRect/>
          </a:stretch>
        </p:blipFill>
        <p:spPr>
          <a:xfrm>
            <a:off x="572219" y="4620195"/>
            <a:ext cx="1924380" cy="1640097"/>
          </a:xfrm>
          <a:prstGeom prst="rect">
            <a:avLst/>
          </a:prstGeom>
        </p:spPr>
      </p:pic>
      <p:pic>
        <p:nvPicPr>
          <p:cNvPr id="6" name="תמונה 5"/>
          <p:cNvPicPr>
            <a:picLocks noChangeAspect="1"/>
          </p:cNvPicPr>
          <p:nvPr/>
        </p:nvPicPr>
        <p:blipFill>
          <a:blip r:embed="rId6"/>
          <a:stretch>
            <a:fillRect/>
          </a:stretch>
        </p:blipFill>
        <p:spPr>
          <a:xfrm>
            <a:off x="4051908" y="0"/>
            <a:ext cx="5042050" cy="1140834"/>
          </a:xfrm>
          <a:prstGeom prst="rect">
            <a:avLst/>
          </a:prstGeom>
        </p:spPr>
      </p:pic>
    </p:spTree>
    <p:extLst>
      <p:ext uri="{BB962C8B-B14F-4D97-AF65-F5344CB8AC3E}">
        <p14:creationId xmlns:p14="http://schemas.microsoft.com/office/powerpoint/2010/main" val="39431475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5C4DBB-57F7-4B48-B1DE-FB04B47DBE9F}"/>
              </a:ext>
            </a:extLst>
          </p:cNvPr>
          <p:cNvSpPr>
            <a:spLocks noGrp="1"/>
          </p:cNvSpPr>
          <p:nvPr>
            <p:ph type="title"/>
          </p:nvPr>
        </p:nvSpPr>
        <p:spPr>
          <a:xfrm>
            <a:off x="1066800" y="512064"/>
            <a:ext cx="10058400" cy="1609344"/>
          </a:xfrm>
        </p:spPr>
        <p:txBody>
          <a:bodyPr>
            <a:normAutofit fontScale="90000"/>
          </a:bodyPr>
          <a:lstStyle/>
          <a:p>
            <a:pPr lvl="0" algn="ctr">
              <a:spcBef>
                <a:spcPts val="1200"/>
              </a:spcBef>
            </a:pPr>
            <a:r>
              <a:rPr lang="he-IL" b="1" dirty="0"/>
              <a:t>כיצד נבחרות השאלות לבחינת ההסמכה? </a:t>
            </a:r>
            <a:r>
              <a:rPr lang="en-US" sz="2000" cap="none" dirty="0">
                <a:solidFill>
                  <a:prstClr val="black"/>
                </a:solidFill>
                <a:latin typeface="Rockwell" panose="02060603020205020403"/>
                <a:ea typeface="+mn-ea"/>
                <a:cs typeface="+mn-cs"/>
              </a:rPr>
              <a:t/>
            </a:r>
            <a:br>
              <a:rPr lang="en-US" sz="2000" cap="none" dirty="0">
                <a:solidFill>
                  <a:prstClr val="black"/>
                </a:solidFill>
                <a:latin typeface="Rockwell" panose="02060603020205020403"/>
                <a:ea typeface="+mn-ea"/>
                <a:cs typeface="+mn-cs"/>
              </a:rPr>
            </a:br>
            <a:r>
              <a:rPr lang="he-IL" sz="2000" cap="none" dirty="0">
                <a:solidFill>
                  <a:prstClr val="black"/>
                </a:solidFill>
                <a:latin typeface="Rockwell" panose="02060603020205020403"/>
                <a:ea typeface="+mn-ea"/>
              </a:rPr>
              <a:t/>
            </a:r>
            <a:br>
              <a:rPr lang="he-IL" sz="2000" cap="none" dirty="0">
                <a:solidFill>
                  <a:prstClr val="black"/>
                </a:solidFill>
                <a:latin typeface="Rockwell" panose="02060603020205020403"/>
                <a:ea typeface="+mn-ea"/>
              </a:rPr>
            </a:br>
            <a:endParaRPr lang="he-IL" dirty="0"/>
          </a:p>
        </p:txBody>
      </p:sp>
      <p:sp>
        <p:nvSpPr>
          <p:cNvPr id="3" name="מציין מיקום תוכן 2">
            <a:extLst>
              <a:ext uri="{FF2B5EF4-FFF2-40B4-BE49-F238E27FC236}">
                <a16:creationId xmlns:a16="http://schemas.microsoft.com/office/drawing/2014/main" id="{F0F39F5A-C232-40C2-B037-60D2910ABDF3}"/>
              </a:ext>
            </a:extLst>
          </p:cNvPr>
          <p:cNvSpPr>
            <a:spLocks noGrp="1"/>
          </p:cNvSpPr>
          <p:nvPr>
            <p:ph idx="1"/>
          </p:nvPr>
        </p:nvSpPr>
        <p:spPr>
          <a:xfrm>
            <a:off x="1066800" y="1316736"/>
            <a:ext cx="10058400" cy="2893314"/>
          </a:xfrm>
        </p:spPr>
        <p:txBody>
          <a:bodyPr>
            <a:normAutofit fontScale="92500" lnSpcReduction="10000"/>
          </a:bodyPr>
          <a:lstStyle/>
          <a:p>
            <a:pPr marL="0" indent="0">
              <a:buNone/>
            </a:pPr>
            <a:r>
              <a:rPr lang="he-IL" sz="2800" b="1" cap="all" dirty="0">
                <a:blipFill>
                  <a:blip r:embed="rId3">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rPr>
              <a:t>בחינת ההסמכה מורכבת מאוסף ייחודי של 150 שאלות נבחרות ל</a:t>
            </a:r>
            <a:r>
              <a:rPr lang="en-US" sz="2800" b="1" cap="all" dirty="0">
                <a:blipFill>
                  <a:blip r:embed="rId3">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BACB</a:t>
            </a:r>
            <a:r>
              <a:rPr lang="he-IL" sz="2800" b="1" cap="all" dirty="0">
                <a:blipFill>
                  <a:blip r:embed="rId3">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rPr>
              <a:t>  ו-130 שאלות ל</a:t>
            </a:r>
            <a:r>
              <a:rPr lang="en-US" sz="2800" b="1" cap="all" dirty="0">
                <a:blipFill>
                  <a:blip r:embed="rId3">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BCABA </a:t>
            </a:r>
            <a:r>
              <a:rPr lang="he-IL" sz="2800" b="1" cap="all" dirty="0">
                <a:blipFill>
                  <a:blip r:embed="rId3">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rPr>
              <a:t>   </a:t>
            </a:r>
          </a:p>
          <a:p>
            <a:pPr marL="0" indent="0">
              <a:buNone/>
            </a:pPr>
            <a:r>
              <a:rPr lang="he-IL" sz="2800" b="1" cap="all" dirty="0">
                <a:blipFill>
                  <a:blip r:embed="rId3">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rPr>
              <a:t/>
            </a:r>
            <a:br>
              <a:rPr lang="he-IL" sz="2800" b="1" cap="all" dirty="0">
                <a:blipFill>
                  <a:blip r:embed="rId3">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rPr>
            </a:br>
            <a:r>
              <a:rPr lang="he-IL" sz="2800" b="1" cap="all" dirty="0">
                <a:blipFill>
                  <a:blip r:embed="rId3">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rPr>
              <a:t>השאלות נבחרות בקפידה במטרה להקיף את כל התוכן הנלמד לפי- </a:t>
            </a:r>
            <a:r>
              <a:rPr lang="en-US" sz="2800" b="1" cap="all" dirty="0">
                <a:blipFill>
                  <a:blip r:embed="rId3">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task list</a:t>
            </a:r>
            <a:r>
              <a:rPr lang="he-IL" sz="2800" b="1" cap="all" dirty="0">
                <a:blipFill>
                  <a:blip r:embed="rId3">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rPr>
              <a:t/>
            </a:r>
            <a:br>
              <a:rPr lang="he-IL" sz="2800" b="1" cap="all" dirty="0">
                <a:blipFill>
                  <a:blip r:embed="rId3">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rPr>
            </a:br>
            <a:r>
              <a:rPr lang="en-US" sz="2800" cap="all" dirty="0">
                <a:blipFill>
                  <a:blip r:embed="rId3">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
            </a:r>
            <a:br>
              <a:rPr lang="en-US" sz="2800" cap="all" dirty="0">
                <a:blipFill>
                  <a:blip r:embed="rId3">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br>
            <a:r>
              <a:rPr lang="he-IL" sz="2800" b="1" cap="all" dirty="0">
                <a:blipFill>
                  <a:blip r:embed="rId3">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rPr>
              <a:t>פאנל מקצועי של </a:t>
            </a:r>
            <a:r>
              <a:rPr lang="en-US" sz="2800" b="1" cap="all" dirty="0">
                <a:blipFill>
                  <a:blip r:embed="rId3">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cs typeface="+mj-cs"/>
              </a:rPr>
              <a:t>BACB</a:t>
            </a:r>
            <a:r>
              <a:rPr lang="he-IL" sz="2800" b="1" cap="all" dirty="0">
                <a:blipFill>
                  <a:blip r:embed="rId3">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rPr>
              <a:t>  המורכב ממנתחי התנהגות </a:t>
            </a:r>
            <a:r>
              <a:rPr lang="he-IL" sz="3000" b="1" cap="all" dirty="0">
                <a:solidFill>
                  <a:srgbClr val="FF0000"/>
                </a:solidFill>
                <a:latin typeface="Rockwell Condensed" panose="02060603050405020104"/>
                <a:ea typeface="+mj-ea"/>
              </a:rPr>
              <a:t>מכל העולם </a:t>
            </a:r>
            <a:r>
              <a:rPr lang="he-IL" sz="2800" b="1" cap="all" dirty="0">
                <a:blipFill>
                  <a:blip r:embed="rId3">
                    <a:extLst>
                      <a:ext uri="{28A0092B-C50C-407E-A947-70E740481C1C}">
                        <a14:useLocalDpi xmlns:a14="http://schemas.microsoft.com/office/drawing/2010/main" val="0"/>
                      </a:ext>
                    </a:extLst>
                  </a:blip>
                  <a:tile tx="6350" ty="-127000" sx="65000" sy="64000" flip="none" algn="tl"/>
                </a:blipFill>
                <a:latin typeface="Rockwell Condensed" panose="02060603050405020104"/>
                <a:ea typeface="+mj-ea"/>
              </a:rPr>
              <a:t>בונה שאלות פיילוט לבחינה. השאלות מוכנסות לבדיקה באחת הבחינות ולפי התוצאות מתקבלת ההחלטה האם ראוי לכלול אותן באופן קבוע בבחינת ההסמכה עתידית</a:t>
            </a:r>
            <a:endParaRPr lang="he-IL" dirty="0"/>
          </a:p>
        </p:txBody>
      </p:sp>
      <p:pic>
        <p:nvPicPr>
          <p:cNvPr id="4" name="תמונה 3"/>
          <p:cNvPicPr>
            <a:picLocks noChangeAspect="1"/>
          </p:cNvPicPr>
          <p:nvPr/>
        </p:nvPicPr>
        <p:blipFill>
          <a:blip r:embed="rId4"/>
          <a:stretch>
            <a:fillRect/>
          </a:stretch>
        </p:blipFill>
        <p:spPr>
          <a:xfrm>
            <a:off x="228600" y="4580704"/>
            <a:ext cx="10477500" cy="2277296"/>
          </a:xfrm>
          <a:prstGeom prst="rect">
            <a:avLst/>
          </a:prstGeom>
        </p:spPr>
      </p:pic>
    </p:spTree>
    <p:extLst>
      <p:ext uri="{BB962C8B-B14F-4D97-AF65-F5344CB8AC3E}">
        <p14:creationId xmlns:p14="http://schemas.microsoft.com/office/powerpoint/2010/main" val="31540198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A4152BF-409A-4FC9-A81A-E0D8F121F511}"/>
              </a:ext>
            </a:extLst>
          </p:cNvPr>
          <p:cNvSpPr>
            <a:spLocks noGrp="1"/>
          </p:cNvSpPr>
          <p:nvPr>
            <p:ph type="title"/>
          </p:nvPr>
        </p:nvSpPr>
        <p:spPr>
          <a:xfrm>
            <a:off x="536540" y="245037"/>
            <a:ext cx="10058400" cy="1058418"/>
          </a:xfrm>
        </p:spPr>
        <p:txBody>
          <a:bodyPr/>
          <a:lstStyle/>
          <a:p>
            <a:pPr algn="ctr"/>
            <a:r>
              <a:rPr lang="he-IL" dirty="0"/>
              <a:t> הקמתו של ה </a:t>
            </a:r>
            <a:r>
              <a:rPr lang="en-US" dirty="0"/>
              <a:t>BACB</a:t>
            </a:r>
            <a:r>
              <a:rPr lang="he-IL" dirty="0"/>
              <a:t> הביאה בעקבותיה:</a:t>
            </a:r>
          </a:p>
        </p:txBody>
      </p:sp>
      <p:sp>
        <p:nvSpPr>
          <p:cNvPr id="3" name="מציין מיקום תוכן 2">
            <a:extLst>
              <a:ext uri="{FF2B5EF4-FFF2-40B4-BE49-F238E27FC236}">
                <a16:creationId xmlns:a16="http://schemas.microsoft.com/office/drawing/2014/main" id="{9ADE332C-3BBF-4A0B-8729-F08DA3157532}"/>
              </a:ext>
            </a:extLst>
          </p:cNvPr>
          <p:cNvSpPr>
            <a:spLocks noGrp="1"/>
          </p:cNvSpPr>
          <p:nvPr>
            <p:ph idx="1"/>
          </p:nvPr>
        </p:nvSpPr>
        <p:spPr>
          <a:xfrm>
            <a:off x="1279398" y="1543050"/>
            <a:ext cx="10058400" cy="4050792"/>
          </a:xfrm>
        </p:spPr>
        <p:txBody>
          <a:bodyPr>
            <a:normAutofit/>
          </a:bodyPr>
          <a:lstStyle/>
          <a:p>
            <a:r>
              <a:rPr lang="he-IL" dirty="0"/>
              <a:t> הזרמת כספי ביטוח רפואי וכספי מדינה לטובת טיפול מבוסס ניתוח התנהגות  לקבוצה מובחנת של בעלי מקצוע (</a:t>
            </a:r>
            <a:r>
              <a:rPr lang="he-IL" dirty="0">
                <a:solidFill>
                  <a:srgbClr val="FF0000"/>
                </a:solidFill>
              </a:rPr>
              <a:t>מוסמכי </a:t>
            </a:r>
            <a:r>
              <a:rPr lang="en-US" dirty="0">
                <a:solidFill>
                  <a:srgbClr val="FF0000"/>
                </a:solidFill>
              </a:rPr>
              <a:t>BACB</a:t>
            </a:r>
            <a:r>
              <a:rPr lang="he-IL" dirty="0">
                <a:solidFill>
                  <a:srgbClr val="FF0000"/>
                </a:solidFill>
              </a:rPr>
              <a:t> ברמת תואר שני ושלישי) </a:t>
            </a:r>
          </a:p>
          <a:p>
            <a:r>
              <a:rPr lang="he-IL" dirty="0"/>
              <a:t>הקמתן של מחלקות ללימודים לקראת לתארים אקדמיים מתקדמים </a:t>
            </a:r>
            <a:r>
              <a:rPr lang="he-IL" b="1" dirty="0">
                <a:solidFill>
                  <a:srgbClr val="FF0000"/>
                </a:solidFill>
              </a:rPr>
              <a:t>בניתוח התנהגות </a:t>
            </a:r>
            <a:r>
              <a:rPr lang="he-IL" dirty="0"/>
              <a:t>כאשר נושאי הליבה מוסכמים ע"י הקהילה המדעית (ה </a:t>
            </a:r>
            <a:r>
              <a:rPr lang="en-US" dirty="0"/>
              <a:t>Task List</a:t>
            </a:r>
            <a:r>
              <a:rPr lang="he-IL" dirty="0"/>
              <a:t> ) </a:t>
            </a:r>
          </a:p>
          <a:p>
            <a:r>
              <a:rPr lang="he-IL" dirty="0"/>
              <a:t> ביקוש רב ללמידת תחום הדעת ניתוח התנהגות ("יש מה לעשות/היכן לעבוד אחרי הלימודים") </a:t>
            </a:r>
          </a:p>
          <a:p>
            <a:r>
              <a:rPr lang="he-IL" dirty="0"/>
              <a:t> גידול משמעותי ביותר של קהילת מנתחי ההתנהגות המוסמכים ( כ 40,000 מוסמכים נכון ל 2019) </a:t>
            </a:r>
          </a:p>
          <a:p>
            <a:r>
              <a:rPr lang="he-IL" dirty="0"/>
              <a:t> הכרה ממשלתית בחשיבותו של המקצוע ומעבר מהסמכה לרישיון  </a:t>
            </a:r>
          </a:p>
          <a:p>
            <a:endParaRPr lang="he-IL" dirty="0"/>
          </a:p>
          <a:p>
            <a:endParaRPr lang="he-IL" dirty="0"/>
          </a:p>
        </p:txBody>
      </p:sp>
      <p:pic>
        <p:nvPicPr>
          <p:cNvPr id="4" name="תמונה 3"/>
          <p:cNvPicPr>
            <a:picLocks noChangeAspect="1"/>
          </p:cNvPicPr>
          <p:nvPr/>
        </p:nvPicPr>
        <p:blipFill>
          <a:blip r:embed="rId3"/>
          <a:stretch>
            <a:fillRect/>
          </a:stretch>
        </p:blipFill>
        <p:spPr>
          <a:xfrm>
            <a:off x="395287" y="4522279"/>
            <a:ext cx="2143125" cy="2143125"/>
          </a:xfrm>
          <a:prstGeom prst="rect">
            <a:avLst/>
          </a:prstGeom>
        </p:spPr>
      </p:pic>
      <p:pic>
        <p:nvPicPr>
          <p:cNvPr id="5" name="תמונה 4"/>
          <p:cNvPicPr>
            <a:picLocks noChangeAspect="1"/>
          </p:cNvPicPr>
          <p:nvPr/>
        </p:nvPicPr>
        <p:blipFill>
          <a:blip r:embed="rId4"/>
          <a:stretch>
            <a:fillRect/>
          </a:stretch>
        </p:blipFill>
        <p:spPr>
          <a:xfrm>
            <a:off x="3132774" y="4556005"/>
            <a:ext cx="2536887" cy="2109399"/>
          </a:xfrm>
          <a:prstGeom prst="rect">
            <a:avLst/>
          </a:prstGeom>
        </p:spPr>
      </p:pic>
      <p:pic>
        <p:nvPicPr>
          <p:cNvPr id="6" name="תמונה 5"/>
          <p:cNvPicPr>
            <a:picLocks noChangeAspect="1"/>
          </p:cNvPicPr>
          <p:nvPr/>
        </p:nvPicPr>
        <p:blipFill>
          <a:blip r:embed="rId5"/>
          <a:stretch>
            <a:fillRect/>
          </a:stretch>
        </p:blipFill>
        <p:spPr>
          <a:xfrm>
            <a:off x="6017704" y="4813935"/>
            <a:ext cx="2486025" cy="1838325"/>
          </a:xfrm>
          <a:prstGeom prst="rect">
            <a:avLst/>
          </a:prstGeom>
        </p:spPr>
      </p:pic>
      <p:pic>
        <p:nvPicPr>
          <p:cNvPr id="7" name="תמונה 6"/>
          <p:cNvPicPr>
            <a:picLocks noChangeAspect="1"/>
          </p:cNvPicPr>
          <p:nvPr/>
        </p:nvPicPr>
        <p:blipFill>
          <a:blip r:embed="rId6"/>
          <a:stretch>
            <a:fillRect/>
          </a:stretch>
        </p:blipFill>
        <p:spPr>
          <a:xfrm>
            <a:off x="8989487" y="5094922"/>
            <a:ext cx="2045433" cy="1276350"/>
          </a:xfrm>
          <a:prstGeom prst="rect">
            <a:avLst/>
          </a:prstGeom>
        </p:spPr>
      </p:pic>
      <p:pic>
        <p:nvPicPr>
          <p:cNvPr id="8" name="תמונה 7"/>
          <p:cNvPicPr>
            <a:picLocks noChangeAspect="1"/>
          </p:cNvPicPr>
          <p:nvPr/>
        </p:nvPicPr>
        <p:blipFill>
          <a:blip r:embed="rId7"/>
          <a:stretch>
            <a:fillRect/>
          </a:stretch>
        </p:blipFill>
        <p:spPr>
          <a:xfrm>
            <a:off x="10594940" y="80995"/>
            <a:ext cx="1485715" cy="1347216"/>
          </a:xfrm>
          <a:prstGeom prst="rect">
            <a:avLst/>
          </a:prstGeom>
        </p:spPr>
      </p:pic>
    </p:spTree>
    <p:extLst>
      <p:ext uri="{BB962C8B-B14F-4D97-AF65-F5344CB8AC3E}">
        <p14:creationId xmlns:p14="http://schemas.microsoft.com/office/powerpoint/2010/main" val="12143745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p:cNvPicPr>
            <a:picLocks noChangeAspect="1"/>
          </p:cNvPicPr>
          <p:nvPr/>
        </p:nvPicPr>
        <p:blipFill>
          <a:blip r:embed="rId3"/>
          <a:stretch>
            <a:fillRect/>
          </a:stretch>
        </p:blipFill>
        <p:spPr>
          <a:xfrm>
            <a:off x="132201" y="419964"/>
            <a:ext cx="5144879" cy="6438036"/>
          </a:xfrm>
          <a:prstGeom prst="rect">
            <a:avLst/>
          </a:prstGeom>
        </p:spPr>
      </p:pic>
      <p:pic>
        <p:nvPicPr>
          <p:cNvPr id="5" name="תמונה 4"/>
          <p:cNvPicPr>
            <a:picLocks noChangeAspect="1"/>
          </p:cNvPicPr>
          <p:nvPr/>
        </p:nvPicPr>
        <p:blipFill>
          <a:blip r:embed="rId4"/>
          <a:stretch>
            <a:fillRect/>
          </a:stretch>
        </p:blipFill>
        <p:spPr>
          <a:xfrm>
            <a:off x="6743009" y="294235"/>
            <a:ext cx="4857751" cy="6563765"/>
          </a:xfrm>
          <a:prstGeom prst="rect">
            <a:avLst/>
          </a:prstGeom>
        </p:spPr>
      </p:pic>
      <p:sp>
        <p:nvSpPr>
          <p:cNvPr id="6" name="TextBox 5"/>
          <p:cNvSpPr txBox="1"/>
          <p:nvPr/>
        </p:nvSpPr>
        <p:spPr>
          <a:xfrm>
            <a:off x="0" y="50632"/>
            <a:ext cx="11600760" cy="369332"/>
          </a:xfrm>
          <a:prstGeom prst="rect">
            <a:avLst/>
          </a:prstGeom>
          <a:noFill/>
        </p:spPr>
        <p:txBody>
          <a:bodyPr wrap="square" rtlCol="1">
            <a:spAutoFit/>
          </a:bodyPr>
          <a:lstStyle/>
          <a:p>
            <a:pPr algn="r" rtl="1"/>
            <a:r>
              <a:rPr lang="he-IL" b="1" dirty="0">
                <a:solidFill>
                  <a:srgbClr val="FF0000"/>
                </a:solidFill>
              </a:rPr>
              <a:t>למעלה מ 350 תכניות </a:t>
            </a:r>
            <a:r>
              <a:rPr lang="he-IL" dirty="0"/>
              <a:t>לתואר שני בניתוח התנהגות בארה"ב ובאירופה – כולם מלמדים (לימודי ליבה) בהתאם לנדרש ע"י  ה </a:t>
            </a:r>
            <a:r>
              <a:rPr lang="en-US" dirty="0"/>
              <a:t>BACB</a:t>
            </a:r>
            <a:r>
              <a:rPr lang="he-IL" dirty="0"/>
              <a:t>  </a:t>
            </a:r>
          </a:p>
        </p:txBody>
      </p:sp>
      <p:pic>
        <p:nvPicPr>
          <p:cNvPr id="2" name="תמונה 1"/>
          <p:cNvPicPr>
            <a:picLocks noChangeAspect="1"/>
          </p:cNvPicPr>
          <p:nvPr/>
        </p:nvPicPr>
        <p:blipFill>
          <a:blip r:embed="rId5"/>
          <a:stretch>
            <a:fillRect/>
          </a:stretch>
        </p:blipFill>
        <p:spPr>
          <a:xfrm>
            <a:off x="11295810" y="50632"/>
            <a:ext cx="896190" cy="896190"/>
          </a:xfrm>
          <a:prstGeom prst="rect">
            <a:avLst/>
          </a:prstGeom>
        </p:spPr>
      </p:pic>
    </p:spTree>
    <p:extLst>
      <p:ext uri="{BB962C8B-B14F-4D97-AF65-F5344CB8AC3E}">
        <p14:creationId xmlns:p14="http://schemas.microsoft.com/office/powerpoint/2010/main" val="6077259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BAC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268" y="1099851"/>
            <a:ext cx="9753600" cy="5476875"/>
          </a:xfrm>
          <a:prstGeom prst="rect">
            <a:avLst/>
          </a:prstGeom>
          <a:noFill/>
          <a:extLst>
            <a:ext uri="{909E8E84-426E-40DD-AFC4-6F175D3DCCD1}">
              <a14:hiddenFill xmlns:a14="http://schemas.microsoft.com/office/drawing/2010/main">
                <a:solidFill>
                  <a:srgbClr val="FFFFFF"/>
                </a:solidFill>
              </a14:hiddenFill>
            </a:ext>
          </a:extLst>
        </p:spPr>
      </p:pic>
      <p:sp>
        <p:nvSpPr>
          <p:cNvPr id="3" name="מלבן 2"/>
          <p:cNvSpPr/>
          <p:nvPr/>
        </p:nvSpPr>
        <p:spPr>
          <a:xfrm>
            <a:off x="484743" y="241449"/>
            <a:ext cx="10730428" cy="377026"/>
          </a:xfrm>
          <a:prstGeom prst="rect">
            <a:avLst/>
          </a:prstGeom>
        </p:spPr>
        <p:txBody>
          <a:bodyPr wrap="square">
            <a:spAutoFit/>
          </a:bodyPr>
          <a:lstStyle/>
          <a:p>
            <a:pPr marL="182880" lvl="0" indent="-182880" algn="ctr" defTabSz="914400" rtl="1">
              <a:lnSpc>
                <a:spcPct val="90000"/>
              </a:lnSpc>
              <a:spcBef>
                <a:spcPts val="1200"/>
              </a:spcBef>
              <a:buClr>
                <a:srgbClr val="D34817">
                  <a:lumMod val="75000"/>
                </a:srgbClr>
              </a:buClr>
              <a:buSzPct val="85000"/>
              <a:buFont typeface="Wingdings" pitchFamily="2" charset="2"/>
              <a:buChar char="§"/>
            </a:pPr>
            <a:r>
              <a:rPr lang="he-IL" sz="2000" b="1" dirty="0">
                <a:solidFill>
                  <a:prstClr val="black"/>
                </a:solidFill>
              </a:rPr>
              <a:t>ביקוש רב ללמידת תחום הדעת ניתוח התנהגות:   ("יש מה לעשות/היכן לעבוד אחרי הלימודים") </a:t>
            </a:r>
          </a:p>
        </p:txBody>
      </p:sp>
      <p:pic>
        <p:nvPicPr>
          <p:cNvPr id="2" name="תמונה 1"/>
          <p:cNvPicPr>
            <a:picLocks noChangeAspect="1"/>
          </p:cNvPicPr>
          <p:nvPr/>
        </p:nvPicPr>
        <p:blipFill>
          <a:blip r:embed="rId4"/>
          <a:stretch>
            <a:fillRect/>
          </a:stretch>
        </p:blipFill>
        <p:spPr>
          <a:xfrm>
            <a:off x="696343" y="241449"/>
            <a:ext cx="896190" cy="896190"/>
          </a:xfrm>
          <a:prstGeom prst="rect">
            <a:avLst/>
          </a:prstGeom>
        </p:spPr>
      </p:pic>
    </p:spTree>
    <p:extLst>
      <p:ext uri="{BB962C8B-B14F-4D97-AF65-F5344CB8AC3E}">
        <p14:creationId xmlns:p14="http://schemas.microsoft.com/office/powerpoint/2010/main" val="37308297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p:cNvPicPr>
            <a:picLocks noChangeAspect="1"/>
          </p:cNvPicPr>
          <p:nvPr/>
        </p:nvPicPr>
        <p:blipFill>
          <a:blip r:embed="rId3"/>
          <a:stretch>
            <a:fillRect/>
          </a:stretch>
        </p:blipFill>
        <p:spPr>
          <a:xfrm>
            <a:off x="160461" y="567367"/>
            <a:ext cx="6153380" cy="6153380"/>
          </a:xfrm>
          <a:prstGeom prst="rect">
            <a:avLst/>
          </a:prstGeom>
        </p:spPr>
      </p:pic>
      <p:pic>
        <p:nvPicPr>
          <p:cNvPr id="4" name="תמונה 3"/>
          <p:cNvPicPr>
            <a:picLocks noChangeAspect="1"/>
          </p:cNvPicPr>
          <p:nvPr/>
        </p:nvPicPr>
        <p:blipFill>
          <a:blip r:embed="rId4"/>
          <a:stretch>
            <a:fillRect/>
          </a:stretch>
        </p:blipFill>
        <p:spPr>
          <a:xfrm>
            <a:off x="8127914" y="1354811"/>
            <a:ext cx="3383573" cy="4578493"/>
          </a:xfrm>
          <a:prstGeom prst="rect">
            <a:avLst/>
          </a:prstGeom>
        </p:spPr>
      </p:pic>
      <p:sp>
        <p:nvSpPr>
          <p:cNvPr id="7" name="מלבן 2">
            <a:extLst>
              <a:ext uri="{FF2B5EF4-FFF2-40B4-BE49-F238E27FC236}">
                <a16:creationId xmlns:a16="http://schemas.microsoft.com/office/drawing/2014/main" id="{6C38F18C-6258-0E4E-9D16-38408C787DCC}"/>
              </a:ext>
            </a:extLst>
          </p:cNvPr>
          <p:cNvSpPr/>
          <p:nvPr/>
        </p:nvSpPr>
        <p:spPr>
          <a:xfrm>
            <a:off x="484742" y="241449"/>
            <a:ext cx="11350699" cy="433965"/>
          </a:xfrm>
          <a:prstGeom prst="rect">
            <a:avLst/>
          </a:prstGeom>
        </p:spPr>
        <p:txBody>
          <a:bodyPr wrap="square">
            <a:spAutoFit/>
          </a:bodyPr>
          <a:lstStyle/>
          <a:p>
            <a:pPr marL="182880" lvl="0" indent="-182880" algn="ctr" defTabSz="914400" rtl="1">
              <a:lnSpc>
                <a:spcPct val="90000"/>
              </a:lnSpc>
              <a:spcBef>
                <a:spcPts val="1200"/>
              </a:spcBef>
              <a:buClr>
                <a:srgbClr val="D34817">
                  <a:lumMod val="75000"/>
                </a:srgbClr>
              </a:buClr>
              <a:buSzPct val="85000"/>
              <a:buFont typeface="Wingdings" pitchFamily="2" charset="2"/>
              <a:buChar char="§"/>
            </a:pPr>
            <a:r>
              <a:rPr lang="he-IL" sz="2400" b="1" dirty="0">
                <a:solidFill>
                  <a:prstClr val="black"/>
                </a:solidFill>
              </a:rPr>
              <a:t>ביקוש רב ללמידת תחום הדעת ניתוח התנהגות:   ("יש מה לעשות/היכן לעבוד אחרי הלימודים") </a:t>
            </a:r>
          </a:p>
        </p:txBody>
      </p:sp>
      <p:pic>
        <p:nvPicPr>
          <p:cNvPr id="2" name="תמונה 1"/>
          <p:cNvPicPr>
            <a:picLocks noChangeAspect="1"/>
          </p:cNvPicPr>
          <p:nvPr/>
        </p:nvPicPr>
        <p:blipFill>
          <a:blip r:embed="rId5"/>
          <a:stretch>
            <a:fillRect/>
          </a:stretch>
        </p:blipFill>
        <p:spPr>
          <a:xfrm>
            <a:off x="5048250" y="2012261"/>
            <a:ext cx="6667500" cy="3314700"/>
          </a:xfrm>
          <a:prstGeom prst="rect">
            <a:avLst/>
          </a:prstGeom>
        </p:spPr>
      </p:pic>
    </p:spTree>
    <p:extLst>
      <p:ext uri="{BB962C8B-B14F-4D97-AF65-F5344CB8AC3E}">
        <p14:creationId xmlns:p14="http://schemas.microsoft.com/office/powerpoint/2010/main" val="11813764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1"/>
          <p:cNvSpPr>
            <a:spLocks noGrp="1"/>
          </p:cNvSpPr>
          <p:nvPr>
            <p:ph type="title"/>
          </p:nvPr>
        </p:nvSpPr>
        <p:spPr>
          <a:xfrm>
            <a:off x="1251002" y="1890738"/>
            <a:ext cx="10058400" cy="1609344"/>
          </a:xfrm>
        </p:spPr>
        <p:txBody>
          <a:bodyPr>
            <a:normAutofit/>
          </a:bodyPr>
          <a:lstStyle/>
          <a:p>
            <a:pPr algn="ctr"/>
            <a:r>
              <a:rPr lang="he-IL" b="1" dirty="0">
                <a:solidFill>
                  <a:schemeClr val="accent6">
                    <a:lumMod val="75000"/>
                  </a:schemeClr>
                </a:solidFill>
              </a:rPr>
              <a:t>מהסמכה לרישיון </a:t>
            </a:r>
            <a:r>
              <a:rPr lang="en-US" b="1" dirty="0">
                <a:solidFill>
                  <a:schemeClr val="accent6">
                    <a:lumMod val="75000"/>
                  </a:schemeClr>
                </a:solidFill>
              </a:rPr>
              <a:t>(LBA)</a:t>
            </a:r>
            <a:endParaRPr lang="he-IL" b="1" dirty="0">
              <a:solidFill>
                <a:schemeClr val="accent6">
                  <a:lumMod val="75000"/>
                </a:schemeClr>
              </a:solidFill>
            </a:endParaRPr>
          </a:p>
        </p:txBody>
      </p:sp>
      <p:pic>
        <p:nvPicPr>
          <p:cNvPr id="4" name="תמונה 3"/>
          <p:cNvPicPr>
            <a:picLocks noChangeAspect="1"/>
          </p:cNvPicPr>
          <p:nvPr/>
        </p:nvPicPr>
        <p:blipFill>
          <a:blip r:embed="rId3"/>
          <a:stretch>
            <a:fillRect/>
          </a:stretch>
        </p:blipFill>
        <p:spPr>
          <a:xfrm>
            <a:off x="5073276" y="3329759"/>
            <a:ext cx="2097206" cy="2182557"/>
          </a:xfrm>
          <a:prstGeom prst="rect">
            <a:avLst/>
          </a:prstGeom>
        </p:spPr>
      </p:pic>
    </p:spTree>
    <p:extLst>
      <p:ext uri="{BB962C8B-B14F-4D97-AF65-F5344CB8AC3E}">
        <p14:creationId xmlns:p14="http://schemas.microsoft.com/office/powerpoint/2010/main" val="16663892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785841" y="130949"/>
            <a:ext cx="10058400" cy="792077"/>
          </a:xfrm>
        </p:spPr>
        <p:txBody>
          <a:bodyPr>
            <a:normAutofit fontScale="90000"/>
          </a:bodyPr>
          <a:lstStyle/>
          <a:p>
            <a:pPr algn="r"/>
            <a:r>
              <a:rPr lang="he-IL" b="1" dirty="0">
                <a:solidFill>
                  <a:schemeClr val="accent6">
                    <a:lumMod val="75000"/>
                  </a:schemeClr>
                </a:solidFill>
              </a:rPr>
              <a:t>מהסמכה לרישיון </a:t>
            </a:r>
            <a:r>
              <a:rPr lang="en-US" b="1" dirty="0">
                <a:solidFill>
                  <a:schemeClr val="accent6">
                    <a:lumMod val="75000"/>
                  </a:schemeClr>
                </a:solidFill>
              </a:rPr>
              <a:t>(LBA)</a:t>
            </a:r>
            <a:endParaRPr lang="he-IL" b="1" dirty="0">
              <a:solidFill>
                <a:schemeClr val="accent6">
                  <a:lumMod val="75000"/>
                </a:schemeClr>
              </a:solidFill>
            </a:endParaRPr>
          </a:p>
        </p:txBody>
      </p:sp>
      <p:pic>
        <p:nvPicPr>
          <p:cNvPr id="4" name="תמונה 3"/>
          <p:cNvPicPr>
            <a:picLocks noChangeAspect="1"/>
          </p:cNvPicPr>
          <p:nvPr/>
        </p:nvPicPr>
        <p:blipFill>
          <a:blip r:embed="rId3"/>
          <a:stretch>
            <a:fillRect/>
          </a:stretch>
        </p:blipFill>
        <p:spPr>
          <a:xfrm>
            <a:off x="2442678" y="130949"/>
            <a:ext cx="1776240" cy="1776240"/>
          </a:xfrm>
          <a:prstGeom prst="rect">
            <a:avLst/>
          </a:prstGeom>
        </p:spPr>
      </p:pic>
      <p:sp>
        <p:nvSpPr>
          <p:cNvPr id="6" name="מלבן 5"/>
          <p:cNvSpPr/>
          <p:nvPr/>
        </p:nvSpPr>
        <p:spPr>
          <a:xfrm>
            <a:off x="193653" y="2018722"/>
            <a:ext cx="5755006" cy="4524315"/>
          </a:xfrm>
          <a:prstGeom prst="rect">
            <a:avLst/>
          </a:prstGeom>
        </p:spPr>
        <p:txBody>
          <a:bodyPr wrap="square">
            <a:spAutoFit/>
          </a:bodyPr>
          <a:lstStyle/>
          <a:p>
            <a:pPr algn="ctr"/>
            <a:r>
              <a:rPr lang="en-US" b="1" dirty="0">
                <a:solidFill>
                  <a:schemeClr val="accent6">
                    <a:lumMod val="75000"/>
                  </a:schemeClr>
                </a:solidFill>
                <a:latin typeface="Arial" panose="020B0604020202020204" pitchFamily="34" charset="0"/>
              </a:rPr>
              <a:t>Behavior Analyst License​ </a:t>
            </a:r>
          </a:p>
          <a:p>
            <a:pPr algn="ctr"/>
            <a:endParaRPr lang="en-US" b="1" dirty="0">
              <a:solidFill>
                <a:srgbClr val="007854"/>
              </a:solidFill>
              <a:latin typeface="Arial" panose="020B0604020202020204" pitchFamily="34" charset="0"/>
            </a:endParaRPr>
          </a:p>
          <a:p>
            <a:pPr algn="l"/>
            <a:r>
              <a:rPr lang="en-US" b="1" dirty="0">
                <a:solidFill>
                  <a:srgbClr val="333333"/>
                </a:solidFill>
                <a:latin typeface="Arial" panose="020B0604020202020204" pitchFamily="34" charset="0"/>
              </a:rPr>
              <a:t>Practice of Behavior Analysis</a:t>
            </a:r>
          </a:p>
          <a:p>
            <a:pPr algn="l"/>
            <a:r>
              <a:rPr lang="en-US" dirty="0">
                <a:solidFill>
                  <a:srgbClr val="333333"/>
                </a:solidFill>
                <a:latin typeface="Arial" panose="020B0604020202020204" pitchFamily="34" charset="0"/>
              </a:rPr>
              <a:t>Legislation was passed in 2014 requiring the Board of Professional Counselors and Therapists to regulate the practice of behavior analysis. Beginning January, 2015 individuals practicing behavior analysis must be licensed. The application for licensure is posted below. As part of the application process all applicants must submit to a criminal history records check. Information regarding the criminal history will be sent to you once your application has been received.</a:t>
            </a:r>
          </a:p>
          <a:p>
            <a:pPr algn="l"/>
            <a:r>
              <a:rPr lang="en-US" b="1" dirty="0">
                <a:solidFill>
                  <a:srgbClr val="333333"/>
                </a:solidFill>
                <a:latin typeface="Arial" panose="020B0604020202020204" pitchFamily="34" charset="0"/>
              </a:rPr>
              <a:t>Please note: </a:t>
            </a:r>
            <a:br>
              <a:rPr lang="en-US" b="1" dirty="0">
                <a:solidFill>
                  <a:srgbClr val="333333"/>
                </a:solidFill>
                <a:latin typeface="Arial" panose="020B0604020202020204" pitchFamily="34" charset="0"/>
              </a:rPr>
            </a:br>
            <a:r>
              <a:rPr lang="en-US" dirty="0">
                <a:solidFill>
                  <a:srgbClr val="FF0000"/>
                </a:solidFill>
                <a:latin typeface="Arial" panose="020B0604020202020204" pitchFamily="34" charset="0"/>
              </a:rPr>
              <a:t>Behavior Analysts (BCBAs) must be licensed </a:t>
            </a:r>
            <a:r>
              <a:rPr lang="en-US" dirty="0">
                <a:solidFill>
                  <a:srgbClr val="333333"/>
                </a:solidFill>
                <a:latin typeface="Arial" panose="020B0604020202020204" pitchFamily="34" charset="0"/>
              </a:rPr>
              <a:t>by</a:t>
            </a:r>
            <a:r>
              <a:rPr lang="en-US" i="1" dirty="0">
                <a:solidFill>
                  <a:srgbClr val="333333"/>
                </a:solidFill>
                <a:latin typeface="Arial" panose="020B0604020202020204" pitchFamily="34" charset="0"/>
              </a:rPr>
              <a:t> December 31, 2015 </a:t>
            </a:r>
            <a:r>
              <a:rPr lang="en-US" dirty="0">
                <a:solidFill>
                  <a:srgbClr val="333333"/>
                </a:solidFill>
                <a:latin typeface="Arial" panose="020B0604020202020204" pitchFamily="34" charset="0"/>
              </a:rPr>
              <a:t>or the Behavior Analyst may be </a:t>
            </a:r>
            <a:r>
              <a:rPr lang="en-US" dirty="0">
                <a:solidFill>
                  <a:srgbClr val="FF0000"/>
                </a:solidFill>
                <a:latin typeface="Arial" panose="020B0604020202020204" pitchFamily="34" charset="0"/>
              </a:rPr>
              <a:t>subject to disciplinary action</a:t>
            </a:r>
            <a:r>
              <a:rPr lang="en-US" dirty="0">
                <a:solidFill>
                  <a:srgbClr val="333333"/>
                </a:solidFill>
                <a:latin typeface="Arial" panose="020B0604020202020204" pitchFamily="34" charset="0"/>
              </a:rPr>
              <a:t>.</a:t>
            </a:r>
            <a:endParaRPr lang="en-US" b="0" i="0" dirty="0">
              <a:solidFill>
                <a:srgbClr val="333333"/>
              </a:solidFill>
              <a:effectLst/>
              <a:latin typeface="Arial" panose="020B0604020202020204" pitchFamily="34" charset="0"/>
            </a:endParaRPr>
          </a:p>
        </p:txBody>
      </p:sp>
      <p:sp>
        <p:nvSpPr>
          <p:cNvPr id="7" name="מלבן 6"/>
          <p:cNvSpPr/>
          <p:nvPr/>
        </p:nvSpPr>
        <p:spPr>
          <a:xfrm>
            <a:off x="6099048" y="2093976"/>
            <a:ext cx="6096000" cy="2893100"/>
          </a:xfrm>
          <a:prstGeom prst="rect">
            <a:avLst/>
          </a:prstGeom>
        </p:spPr>
        <p:txBody>
          <a:bodyPr>
            <a:spAutoFit/>
          </a:bodyPr>
          <a:lstStyle/>
          <a:p>
            <a:pPr algn="l" rtl="0"/>
            <a:r>
              <a:rPr lang="en-US" b="1" dirty="0">
                <a:solidFill>
                  <a:srgbClr val="333333"/>
                </a:solidFill>
                <a:latin typeface="Arial" panose="020B0604020202020204" pitchFamily="34" charset="0"/>
              </a:rPr>
              <a:t>License Requirements</a:t>
            </a:r>
          </a:p>
          <a:p>
            <a:pPr algn="l" rtl="0"/>
            <a:r>
              <a:rPr lang="en-US" dirty="0">
                <a:solidFill>
                  <a:srgbClr val="333333"/>
                </a:solidFill>
                <a:latin typeface="Arial" panose="020B0604020202020204" pitchFamily="34" charset="0"/>
              </a:rPr>
              <a:t>The applicant shall:</a:t>
            </a:r>
          </a:p>
          <a:p>
            <a:pPr algn="l" rtl="0">
              <a:buFont typeface="+mj-lt"/>
              <a:buAutoNum type="arabicPeriod"/>
            </a:pPr>
            <a:r>
              <a:rPr lang="en-US" b="1" dirty="0">
                <a:solidFill>
                  <a:srgbClr val="FF0000"/>
                </a:solidFill>
                <a:latin typeface="Arial" panose="020B0604020202020204" pitchFamily="34" charset="0"/>
              </a:rPr>
              <a:t>Have a current certification by the Behavior Analyst Certification Board </a:t>
            </a:r>
            <a:r>
              <a:rPr lang="en-US" sz="2000" b="1" dirty="0">
                <a:solidFill>
                  <a:srgbClr val="FF0000"/>
                </a:solidFill>
                <a:latin typeface="Arial" panose="020B0604020202020204" pitchFamily="34" charset="0"/>
              </a:rPr>
              <a:t>(BCBA or BCBA-D) </a:t>
            </a:r>
            <a:r>
              <a:rPr lang="en-US" dirty="0">
                <a:solidFill>
                  <a:srgbClr val="333333"/>
                </a:solidFill>
                <a:latin typeface="Arial" panose="020B0604020202020204" pitchFamily="34" charset="0"/>
              </a:rPr>
              <a:t>or its successor organization; and</a:t>
            </a:r>
          </a:p>
          <a:p>
            <a:pPr algn="l" rtl="0">
              <a:buFont typeface="+mj-lt"/>
              <a:buAutoNum type="arabicPeriod"/>
            </a:pPr>
            <a:r>
              <a:rPr lang="en-US" b="1" dirty="0">
                <a:solidFill>
                  <a:srgbClr val="FF0000"/>
                </a:solidFill>
                <a:latin typeface="Arial" panose="020B0604020202020204" pitchFamily="34" charset="0"/>
              </a:rPr>
              <a:t>Have a master's degree or higher from a behavior analysis educational program that is accredited by the Behavior Analyst Certification Board </a:t>
            </a:r>
            <a:r>
              <a:rPr lang="en-US" dirty="0">
                <a:solidFill>
                  <a:srgbClr val="333333"/>
                </a:solidFill>
                <a:latin typeface="Arial" panose="020B0604020202020204" pitchFamily="34" charset="0"/>
              </a:rPr>
              <a:t>or its successor organization.​</a:t>
            </a:r>
          </a:p>
          <a:p>
            <a:pPr algn="l" rtl="0"/>
            <a:r>
              <a:rPr lang="en-US" dirty="0">
                <a:solidFill>
                  <a:srgbClr val="333333"/>
                </a:solidFill>
                <a:latin typeface="Arial" panose="020B0604020202020204" pitchFamily="34" charset="0"/>
              </a:rPr>
              <a:t> </a:t>
            </a:r>
            <a:endParaRPr lang="en-US" b="0" i="0" dirty="0">
              <a:solidFill>
                <a:srgbClr val="333333"/>
              </a:solidFill>
              <a:effectLst/>
              <a:latin typeface="Arial" panose="020B0604020202020204" pitchFamily="34" charset="0"/>
            </a:endParaRPr>
          </a:p>
        </p:txBody>
      </p:sp>
    </p:spTree>
    <p:extLst>
      <p:ext uri="{BB962C8B-B14F-4D97-AF65-F5344CB8AC3E}">
        <p14:creationId xmlns:p14="http://schemas.microsoft.com/office/powerpoint/2010/main" val="130678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3"/>
          <a:stretch>
            <a:fillRect/>
          </a:stretch>
        </p:blipFill>
        <p:spPr>
          <a:xfrm>
            <a:off x="3008411" y="188887"/>
            <a:ext cx="6477746" cy="6585729"/>
          </a:xfrm>
          <a:prstGeom prst="rect">
            <a:avLst/>
          </a:prstGeom>
        </p:spPr>
      </p:pic>
      <p:pic>
        <p:nvPicPr>
          <p:cNvPr id="3" name="תמונה 2"/>
          <p:cNvPicPr>
            <a:picLocks noChangeAspect="1"/>
          </p:cNvPicPr>
          <p:nvPr/>
        </p:nvPicPr>
        <p:blipFill>
          <a:blip r:embed="rId4"/>
          <a:stretch>
            <a:fillRect/>
          </a:stretch>
        </p:blipFill>
        <p:spPr>
          <a:xfrm>
            <a:off x="756492" y="4503946"/>
            <a:ext cx="2095500" cy="2181225"/>
          </a:xfrm>
          <a:prstGeom prst="rect">
            <a:avLst/>
          </a:prstGeom>
        </p:spPr>
      </p:pic>
      <p:pic>
        <p:nvPicPr>
          <p:cNvPr id="4" name="תמונה 3"/>
          <p:cNvPicPr>
            <a:picLocks noChangeAspect="1"/>
          </p:cNvPicPr>
          <p:nvPr/>
        </p:nvPicPr>
        <p:blipFill>
          <a:blip r:embed="rId5"/>
          <a:stretch>
            <a:fillRect/>
          </a:stretch>
        </p:blipFill>
        <p:spPr>
          <a:xfrm>
            <a:off x="9120933" y="4697438"/>
            <a:ext cx="2314575" cy="1971675"/>
          </a:xfrm>
          <a:prstGeom prst="rect">
            <a:avLst/>
          </a:prstGeom>
        </p:spPr>
      </p:pic>
      <p:sp>
        <p:nvSpPr>
          <p:cNvPr id="7" name="TextBox 6"/>
          <p:cNvSpPr txBox="1"/>
          <p:nvPr/>
        </p:nvSpPr>
        <p:spPr>
          <a:xfrm>
            <a:off x="9329737" y="242371"/>
            <a:ext cx="2486025" cy="2677656"/>
          </a:xfrm>
          <a:prstGeom prst="rect">
            <a:avLst/>
          </a:prstGeom>
          <a:noFill/>
        </p:spPr>
        <p:txBody>
          <a:bodyPr wrap="square" rtlCol="1">
            <a:spAutoFit/>
          </a:bodyPr>
          <a:lstStyle/>
          <a:p>
            <a:pPr algn="r" rtl="1"/>
            <a:r>
              <a:rPr lang="he-IL" sz="2400" b="1" dirty="0"/>
              <a:t>מהסמכה לרישיון: ב-29 מדינות בארה"ב המקצוע מוסדר בחוק – העיסוק במקצוע מחייב רישיון </a:t>
            </a:r>
            <a:r>
              <a:rPr lang="en-US" sz="2400" b="1" dirty="0"/>
              <a:t>(LBA)</a:t>
            </a:r>
            <a:r>
              <a:rPr lang="he-IL" sz="2400" b="1" dirty="0"/>
              <a:t> </a:t>
            </a:r>
          </a:p>
        </p:txBody>
      </p:sp>
    </p:spTree>
    <p:extLst>
      <p:ext uri="{BB962C8B-B14F-4D97-AF65-F5344CB8AC3E}">
        <p14:creationId xmlns:p14="http://schemas.microsoft.com/office/powerpoint/2010/main" val="37236415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p:cNvSpPr/>
          <p:nvPr/>
        </p:nvSpPr>
        <p:spPr>
          <a:xfrm>
            <a:off x="3162300" y="581025"/>
            <a:ext cx="6657975" cy="6055504"/>
          </a:xfrm>
          <a:prstGeom prst="rect">
            <a:avLst/>
          </a:prstGeom>
        </p:spPr>
        <p:txBody>
          <a:bodyPr wrap="square">
            <a:spAutoFit/>
          </a:bodyPr>
          <a:lstStyle/>
          <a:p>
            <a:pPr>
              <a:lnSpc>
                <a:spcPts val="2400"/>
              </a:lnSpc>
            </a:pPr>
            <a:r>
              <a:rPr lang="en-US" b="1" dirty="0">
                <a:solidFill>
                  <a:srgbClr val="00A9A6"/>
                </a:solidFill>
                <a:latin typeface="Roboto Condensed"/>
              </a:rPr>
              <a:t>Special Interest Groups</a:t>
            </a:r>
          </a:p>
          <a:p>
            <a:pPr marL="228600" indent="-228600">
              <a:buFont typeface="+mj-lt"/>
              <a:buAutoNum type="arabicPeriod"/>
            </a:pPr>
            <a:r>
              <a:rPr lang="en-US" sz="1050" dirty="0">
                <a:solidFill>
                  <a:srgbClr val="0068AA"/>
                </a:solidFill>
                <a:latin typeface="Roboto Condensed"/>
              </a:rPr>
              <a:t>Acceptance and Commitment Training</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Applied Animal Behavior</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Autism</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Behavior Analysis and </a:t>
            </a:r>
            <a:r>
              <a:rPr lang="en-US" sz="1050" dirty="0" err="1">
                <a:solidFill>
                  <a:srgbClr val="0068AA"/>
                </a:solidFill>
                <a:latin typeface="Roboto Condensed"/>
              </a:rPr>
              <a:t>Selectionist</a:t>
            </a:r>
            <a:r>
              <a:rPr lang="en-US" sz="1050" dirty="0">
                <a:solidFill>
                  <a:srgbClr val="0068AA"/>
                </a:solidFill>
                <a:latin typeface="Roboto Condensed"/>
              </a:rPr>
              <a:t> Robotics</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Behavior Analysis and Technology</a:t>
            </a:r>
            <a:endParaRPr lang="en-US" sz="1050" dirty="0">
              <a:solidFill>
                <a:srgbClr val="000000"/>
              </a:solidFill>
              <a:latin typeface="Roboto Condensed"/>
            </a:endParaRPr>
          </a:p>
          <a:p>
            <a:pPr marL="228600" indent="-228600">
              <a:buFont typeface="+mj-lt"/>
              <a:buAutoNum type="arabicPeriod"/>
            </a:pPr>
            <a:r>
              <a:rPr lang="en-US" sz="1050" dirty="0">
                <a:solidFill>
                  <a:srgbClr val="0070C0"/>
                </a:solidFill>
                <a:latin typeface="Roboto Condensed"/>
              </a:rPr>
              <a:t>Behavior Analysis and the Arts</a:t>
            </a:r>
          </a:p>
          <a:p>
            <a:pPr marL="228600" indent="-228600">
              <a:buFont typeface="+mj-lt"/>
              <a:buAutoNum type="arabicPeriod"/>
            </a:pPr>
            <a:r>
              <a:rPr lang="en-US" sz="1050" dirty="0">
                <a:solidFill>
                  <a:srgbClr val="0068AA"/>
                </a:solidFill>
                <a:latin typeface="Roboto Condensed"/>
              </a:rPr>
              <a:t>Behavior Analysis for Sustainable Societies</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Behavior Analysis in Military and Veterans’ Issues</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Behavior Analyst Online</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Behavioral Development</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Behavioral Gerontology</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Behavioral Medicine</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Behaviorists for Social Responsibility</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Clinical</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Crime, Delinquency, and Forensic Behavior Analysis</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Dissemination of Behavior Analysis</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Ethics and Behavior Analysis</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Experimental Analysis of Human Behavior</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Gambling</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Health, Sport, and Fitness</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History of Behavior Analysis</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Multicultural SIG: Multicultural Alliance of Behavior Analysts</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Neuroscience</a:t>
            </a:r>
            <a:endParaRPr lang="en-US" sz="1050" dirty="0">
              <a:solidFill>
                <a:srgbClr val="000000"/>
              </a:solidFill>
              <a:latin typeface="Roboto Condensed"/>
            </a:endParaRPr>
          </a:p>
          <a:p>
            <a:pPr marL="228600" indent="-228600">
              <a:buFont typeface="+mj-lt"/>
              <a:buAutoNum type="arabicPeriod"/>
            </a:pPr>
            <a:r>
              <a:rPr lang="en-US" sz="1200" dirty="0">
                <a:solidFill>
                  <a:srgbClr val="FF0000"/>
                </a:solidFill>
                <a:latin typeface="Roboto Condensed"/>
              </a:rPr>
              <a:t>Organizational Behavior Management Network</a:t>
            </a:r>
          </a:p>
          <a:p>
            <a:pPr marL="228600" indent="-228600">
              <a:buFont typeface="+mj-lt"/>
              <a:buAutoNum type="arabicPeriod"/>
            </a:pPr>
            <a:r>
              <a:rPr lang="en-US" sz="1050" dirty="0">
                <a:solidFill>
                  <a:srgbClr val="0068AA"/>
                </a:solidFill>
                <a:latin typeface="Roboto Condensed"/>
              </a:rPr>
              <a:t>Pediatric Feeding Disorders</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Positive Behavior Support</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Practitioner Issues in Behavior Analysis</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Rehabilitation and Independent Living</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Sexual Behavior: Research and Practice</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SIG </a:t>
            </a:r>
            <a:r>
              <a:rPr lang="en-US" sz="1050" dirty="0" err="1">
                <a:solidFill>
                  <a:srgbClr val="0068AA"/>
                </a:solidFill>
                <a:latin typeface="Roboto Condensed"/>
              </a:rPr>
              <a:t>Español</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Speech Pathology</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Standard </a:t>
            </a:r>
            <a:r>
              <a:rPr lang="en-US" sz="1050" dirty="0" err="1">
                <a:solidFill>
                  <a:srgbClr val="0068AA"/>
                </a:solidFill>
                <a:latin typeface="Roboto Condensed"/>
              </a:rPr>
              <a:t>Celeration</a:t>
            </a:r>
            <a:r>
              <a:rPr lang="en-US" sz="1050" dirty="0">
                <a:solidFill>
                  <a:srgbClr val="0068AA"/>
                </a:solidFill>
                <a:latin typeface="Roboto Condensed"/>
              </a:rPr>
              <a:t> Society</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Teaching Behavior Analysis</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Theoretical, Philosophical, and Conceptual Issues</a:t>
            </a:r>
            <a:endParaRPr lang="en-US" sz="1050" dirty="0">
              <a:solidFill>
                <a:srgbClr val="000000"/>
              </a:solidFill>
              <a:latin typeface="Roboto Condensed"/>
            </a:endParaRPr>
          </a:p>
          <a:p>
            <a:pPr marL="228600" indent="-228600">
              <a:buFont typeface="+mj-lt"/>
              <a:buAutoNum type="arabicPeriod"/>
            </a:pPr>
            <a:r>
              <a:rPr lang="en-US" sz="1050" dirty="0">
                <a:solidFill>
                  <a:srgbClr val="0068AA"/>
                </a:solidFill>
                <a:latin typeface="Roboto Condensed"/>
              </a:rPr>
              <a:t>Verbal Behavior</a:t>
            </a:r>
            <a:endParaRPr lang="en-US" sz="1400" b="0" i="0" dirty="0">
              <a:solidFill>
                <a:srgbClr val="000000"/>
              </a:solidFill>
              <a:effectLst/>
              <a:latin typeface="Roboto Condensed"/>
            </a:endParaRPr>
          </a:p>
        </p:txBody>
      </p:sp>
      <p:sp>
        <p:nvSpPr>
          <p:cNvPr id="2" name="TextBox 1"/>
          <p:cNvSpPr txBox="1"/>
          <p:nvPr/>
        </p:nvSpPr>
        <p:spPr>
          <a:xfrm>
            <a:off x="285750" y="211693"/>
            <a:ext cx="10753725" cy="369332"/>
          </a:xfrm>
          <a:prstGeom prst="rect">
            <a:avLst/>
          </a:prstGeom>
          <a:noFill/>
        </p:spPr>
        <p:txBody>
          <a:bodyPr wrap="square" rtlCol="1">
            <a:spAutoFit/>
          </a:bodyPr>
          <a:lstStyle/>
          <a:p>
            <a:pPr algn="r" rtl="1"/>
            <a:r>
              <a:rPr lang="he-IL" b="1" dirty="0"/>
              <a:t>קבוצות עניין ומחקר העוסקות בנושאים בעלי חשיבות חברתית / עסקית/חינוכית/טיפולית/תרבותית/פוליטית:</a:t>
            </a:r>
          </a:p>
        </p:txBody>
      </p:sp>
      <p:pic>
        <p:nvPicPr>
          <p:cNvPr id="4" name="תמונה 3"/>
          <p:cNvPicPr>
            <a:picLocks noChangeAspect="1"/>
          </p:cNvPicPr>
          <p:nvPr/>
        </p:nvPicPr>
        <p:blipFill>
          <a:blip r:embed="rId3"/>
          <a:stretch>
            <a:fillRect/>
          </a:stretch>
        </p:blipFill>
        <p:spPr>
          <a:xfrm>
            <a:off x="7533660" y="5165170"/>
            <a:ext cx="3353415" cy="1295400"/>
          </a:xfrm>
          <a:prstGeom prst="rect">
            <a:avLst/>
          </a:prstGeom>
        </p:spPr>
      </p:pic>
      <p:pic>
        <p:nvPicPr>
          <p:cNvPr id="5" name="תמונה 4"/>
          <p:cNvPicPr>
            <a:picLocks noChangeAspect="1"/>
          </p:cNvPicPr>
          <p:nvPr/>
        </p:nvPicPr>
        <p:blipFill>
          <a:blip r:embed="rId4"/>
          <a:stretch>
            <a:fillRect/>
          </a:stretch>
        </p:blipFill>
        <p:spPr>
          <a:xfrm>
            <a:off x="10551327" y="1139975"/>
            <a:ext cx="1485715" cy="1347216"/>
          </a:xfrm>
          <a:prstGeom prst="rect">
            <a:avLst/>
          </a:prstGeom>
        </p:spPr>
      </p:pic>
      <p:sp>
        <p:nvSpPr>
          <p:cNvPr id="6" name="TextBox 5"/>
          <p:cNvSpPr txBox="1"/>
          <p:nvPr/>
        </p:nvSpPr>
        <p:spPr>
          <a:xfrm>
            <a:off x="7346281" y="1076827"/>
            <a:ext cx="2839520" cy="461665"/>
          </a:xfrm>
          <a:prstGeom prst="rect">
            <a:avLst/>
          </a:prstGeom>
          <a:noFill/>
        </p:spPr>
        <p:txBody>
          <a:bodyPr wrap="square" rtlCol="1">
            <a:spAutoFit/>
          </a:bodyPr>
          <a:lstStyle/>
          <a:p>
            <a:pPr algn="r"/>
            <a:r>
              <a:rPr lang="he-IL" sz="2400" b="1" dirty="0" smtClean="0"/>
              <a:t>ומה עם התמחויות ??</a:t>
            </a:r>
            <a:endParaRPr lang="he-IL" sz="2400" b="1" dirty="0"/>
          </a:p>
        </p:txBody>
      </p:sp>
      <p:pic>
        <p:nvPicPr>
          <p:cNvPr id="7" name="תמונה 6"/>
          <p:cNvPicPr>
            <a:picLocks noChangeAspect="1"/>
          </p:cNvPicPr>
          <p:nvPr/>
        </p:nvPicPr>
        <p:blipFill>
          <a:blip r:embed="rId5"/>
          <a:stretch>
            <a:fillRect/>
          </a:stretch>
        </p:blipFill>
        <p:spPr>
          <a:xfrm>
            <a:off x="1211561" y="819509"/>
            <a:ext cx="812059" cy="812059"/>
          </a:xfrm>
          <a:prstGeom prst="rect">
            <a:avLst/>
          </a:prstGeom>
        </p:spPr>
      </p:pic>
    </p:spTree>
    <p:extLst>
      <p:ext uri="{BB962C8B-B14F-4D97-AF65-F5344CB8AC3E}">
        <p14:creationId xmlns:p14="http://schemas.microsoft.com/office/powerpoint/2010/main" val="41112818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68330" y="93666"/>
            <a:ext cx="11539978" cy="1366092"/>
          </a:xfrm>
        </p:spPr>
        <p:txBody>
          <a:bodyPr>
            <a:normAutofit fontScale="90000"/>
          </a:bodyPr>
          <a:lstStyle/>
          <a:p>
            <a:pPr algn="r"/>
            <a:r>
              <a:rPr lang="he-IL" dirty="0"/>
              <a:t>אבל </a:t>
            </a:r>
            <a:r>
              <a:rPr lang="he-IL" dirty="0" smtClean="0"/>
              <a:t> המבחן של  </a:t>
            </a:r>
            <a:r>
              <a:rPr lang="he-IL" dirty="0"/>
              <a:t>(</a:t>
            </a:r>
            <a:r>
              <a:rPr lang="en-US" dirty="0"/>
              <a:t>BACB</a:t>
            </a:r>
            <a:r>
              <a:rPr lang="he-IL" dirty="0" smtClean="0"/>
              <a:t>)הוא  אמריקאי </a:t>
            </a:r>
            <a:r>
              <a:rPr lang="he-IL" sz="4400" dirty="0" smtClean="0"/>
              <a:t>(כלומר לא מתאים לנו...)- </a:t>
            </a:r>
            <a:r>
              <a:rPr lang="he-IL" dirty="0" smtClean="0"/>
              <a:t>האמנם? </a:t>
            </a:r>
            <a:r>
              <a:rPr lang="he-IL" sz="4000" dirty="0" smtClean="0"/>
              <a:t> </a:t>
            </a:r>
            <a:endParaRPr lang="he-IL" dirty="0"/>
          </a:p>
        </p:txBody>
      </p:sp>
      <p:pic>
        <p:nvPicPr>
          <p:cNvPr id="5" name="תמונה 4"/>
          <p:cNvPicPr>
            <a:picLocks noChangeAspect="1"/>
          </p:cNvPicPr>
          <p:nvPr/>
        </p:nvPicPr>
        <p:blipFill>
          <a:blip r:embed="rId3"/>
          <a:stretch>
            <a:fillRect/>
          </a:stretch>
        </p:blipFill>
        <p:spPr>
          <a:xfrm>
            <a:off x="5099938" y="1965333"/>
            <a:ext cx="2561293" cy="2561293"/>
          </a:xfrm>
          <a:prstGeom prst="rect">
            <a:avLst/>
          </a:prstGeom>
        </p:spPr>
      </p:pic>
      <p:pic>
        <p:nvPicPr>
          <p:cNvPr id="6" name="תמונה 5"/>
          <p:cNvPicPr>
            <a:picLocks noChangeAspect="1"/>
          </p:cNvPicPr>
          <p:nvPr/>
        </p:nvPicPr>
        <p:blipFill>
          <a:blip r:embed="rId4"/>
          <a:stretch>
            <a:fillRect/>
          </a:stretch>
        </p:blipFill>
        <p:spPr>
          <a:xfrm>
            <a:off x="9894093" y="4043518"/>
            <a:ext cx="1800225" cy="1847850"/>
          </a:xfrm>
          <a:prstGeom prst="rect">
            <a:avLst/>
          </a:prstGeom>
        </p:spPr>
      </p:pic>
      <p:pic>
        <p:nvPicPr>
          <p:cNvPr id="7" name="תמונה 6"/>
          <p:cNvPicPr>
            <a:picLocks noChangeAspect="1"/>
          </p:cNvPicPr>
          <p:nvPr/>
        </p:nvPicPr>
        <p:blipFill>
          <a:blip r:embed="rId5"/>
          <a:stretch>
            <a:fillRect/>
          </a:stretch>
        </p:blipFill>
        <p:spPr>
          <a:xfrm>
            <a:off x="1053751" y="4526626"/>
            <a:ext cx="2189756" cy="1364742"/>
          </a:xfrm>
          <a:prstGeom prst="rect">
            <a:avLst/>
          </a:prstGeom>
        </p:spPr>
      </p:pic>
      <p:pic>
        <p:nvPicPr>
          <p:cNvPr id="8" name="תמונה 7"/>
          <p:cNvPicPr>
            <a:picLocks noChangeAspect="1"/>
          </p:cNvPicPr>
          <p:nvPr/>
        </p:nvPicPr>
        <p:blipFill>
          <a:blip r:embed="rId6"/>
          <a:stretch>
            <a:fillRect/>
          </a:stretch>
        </p:blipFill>
        <p:spPr>
          <a:xfrm>
            <a:off x="4913462" y="4834926"/>
            <a:ext cx="3124200" cy="1466850"/>
          </a:xfrm>
          <a:prstGeom prst="rect">
            <a:avLst/>
          </a:prstGeom>
        </p:spPr>
      </p:pic>
      <p:pic>
        <p:nvPicPr>
          <p:cNvPr id="9" name="תמונה 8"/>
          <p:cNvPicPr>
            <a:picLocks noChangeAspect="1"/>
          </p:cNvPicPr>
          <p:nvPr/>
        </p:nvPicPr>
        <p:blipFill>
          <a:blip r:embed="rId7"/>
          <a:stretch>
            <a:fillRect/>
          </a:stretch>
        </p:blipFill>
        <p:spPr>
          <a:xfrm>
            <a:off x="1555089" y="2547430"/>
            <a:ext cx="2886075" cy="1581150"/>
          </a:xfrm>
          <a:prstGeom prst="rect">
            <a:avLst/>
          </a:prstGeom>
        </p:spPr>
      </p:pic>
      <p:sp>
        <p:nvSpPr>
          <p:cNvPr id="10" name="הסבר ענן 9"/>
          <p:cNvSpPr/>
          <p:nvPr/>
        </p:nvSpPr>
        <p:spPr>
          <a:xfrm rot="20396544">
            <a:off x="2409" y="841620"/>
            <a:ext cx="2406066" cy="2148956"/>
          </a:xfrm>
          <a:prstGeom prst="cloudCallout">
            <a:avLst>
              <a:gd name="adj1" fmla="val 42070"/>
              <a:gd name="adj2" fmla="val 56675"/>
            </a:avLst>
          </a:prstGeom>
        </p:spPr>
        <p:style>
          <a:lnRef idx="2">
            <a:schemeClr val="accent5">
              <a:shade val="50000"/>
            </a:schemeClr>
          </a:lnRef>
          <a:fillRef idx="1">
            <a:schemeClr val="accent5"/>
          </a:fillRef>
          <a:effectRef idx="0">
            <a:schemeClr val="accent5"/>
          </a:effectRef>
          <a:fontRef idx="minor">
            <a:schemeClr val="lt1"/>
          </a:fontRef>
        </p:style>
        <p:txBody>
          <a:bodyPr rtlCol="1" anchor="ctr"/>
          <a:lstStyle/>
          <a:p>
            <a:pPr algn="ctr"/>
            <a:r>
              <a:rPr lang="he-IL" dirty="0" smtClean="0"/>
              <a:t>לא אמרת לי שניתוח התנהגות מבוסס על ממצאים מדעיים גלובליים?</a:t>
            </a:r>
            <a:endParaRPr lang="he-IL" dirty="0"/>
          </a:p>
        </p:txBody>
      </p:sp>
    </p:spTree>
    <p:extLst>
      <p:ext uri="{BB962C8B-B14F-4D97-AF65-F5344CB8AC3E}">
        <p14:creationId xmlns:p14="http://schemas.microsoft.com/office/powerpoint/2010/main" val="6164449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3"/>
          <a:stretch>
            <a:fillRect/>
          </a:stretch>
        </p:blipFill>
        <p:spPr>
          <a:xfrm>
            <a:off x="1400176" y="504775"/>
            <a:ext cx="8726370" cy="6067475"/>
          </a:xfrm>
          <a:prstGeom prst="rect">
            <a:avLst/>
          </a:prstGeom>
        </p:spPr>
      </p:pic>
      <p:pic>
        <p:nvPicPr>
          <p:cNvPr id="3" name="תמונה 2"/>
          <p:cNvPicPr>
            <a:picLocks noChangeAspect="1"/>
          </p:cNvPicPr>
          <p:nvPr/>
        </p:nvPicPr>
        <p:blipFill>
          <a:blip r:embed="rId4"/>
          <a:stretch>
            <a:fillRect/>
          </a:stretch>
        </p:blipFill>
        <p:spPr>
          <a:xfrm>
            <a:off x="10001518" y="155122"/>
            <a:ext cx="1573339" cy="1417600"/>
          </a:xfrm>
          <a:prstGeom prst="rect">
            <a:avLst/>
          </a:prstGeom>
        </p:spPr>
      </p:pic>
    </p:spTree>
    <p:extLst>
      <p:ext uri="{BB962C8B-B14F-4D97-AF65-F5344CB8AC3E}">
        <p14:creationId xmlns:p14="http://schemas.microsoft.com/office/powerpoint/2010/main" val="27802791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86212" y="235485"/>
            <a:ext cx="4586288" cy="523220"/>
          </a:xfrm>
          <a:prstGeom prst="rect">
            <a:avLst/>
          </a:prstGeom>
          <a:noFill/>
        </p:spPr>
        <p:txBody>
          <a:bodyPr wrap="square" rtlCol="1">
            <a:spAutoFit/>
          </a:bodyPr>
          <a:lstStyle/>
          <a:p>
            <a:pPr algn="r" rtl="1"/>
            <a:r>
              <a:rPr lang="he-IL" sz="2800" b="1" dirty="0"/>
              <a:t>מבחן ההסמכה נערך ב </a:t>
            </a:r>
            <a:r>
              <a:rPr lang="en-US" sz="2800" b="1" dirty="0"/>
              <a:t>9</a:t>
            </a:r>
            <a:r>
              <a:rPr lang="he-IL" sz="2800" b="1" dirty="0"/>
              <a:t> שפות: </a:t>
            </a:r>
          </a:p>
        </p:txBody>
      </p:sp>
      <p:pic>
        <p:nvPicPr>
          <p:cNvPr id="5" name="Picture 4">
            <a:extLst>
              <a:ext uri="{FF2B5EF4-FFF2-40B4-BE49-F238E27FC236}">
                <a16:creationId xmlns:a16="http://schemas.microsoft.com/office/drawing/2014/main" id="{B7B4F8EE-13CF-0F44-8FB0-A14F28E11574}"/>
              </a:ext>
            </a:extLst>
          </p:cNvPr>
          <p:cNvPicPr>
            <a:picLocks noChangeAspect="1"/>
          </p:cNvPicPr>
          <p:nvPr/>
        </p:nvPicPr>
        <p:blipFill>
          <a:blip r:embed="rId3"/>
          <a:stretch>
            <a:fillRect/>
          </a:stretch>
        </p:blipFill>
        <p:spPr>
          <a:xfrm>
            <a:off x="500063" y="1042988"/>
            <a:ext cx="10551511" cy="5447524"/>
          </a:xfrm>
          <a:prstGeom prst="rect">
            <a:avLst/>
          </a:prstGeom>
        </p:spPr>
      </p:pic>
      <p:pic>
        <p:nvPicPr>
          <p:cNvPr id="2" name="תמונה 1"/>
          <p:cNvPicPr>
            <a:picLocks noChangeAspect="1"/>
          </p:cNvPicPr>
          <p:nvPr/>
        </p:nvPicPr>
        <p:blipFill>
          <a:blip r:embed="rId4"/>
          <a:stretch>
            <a:fillRect/>
          </a:stretch>
        </p:blipFill>
        <p:spPr>
          <a:xfrm>
            <a:off x="10726294" y="146649"/>
            <a:ext cx="1004221" cy="1031454"/>
          </a:xfrm>
          <a:prstGeom prst="rect">
            <a:avLst/>
          </a:prstGeom>
        </p:spPr>
      </p:pic>
      <p:pic>
        <p:nvPicPr>
          <p:cNvPr id="4" name="תמונה 3"/>
          <p:cNvPicPr>
            <a:picLocks noChangeAspect="1"/>
          </p:cNvPicPr>
          <p:nvPr/>
        </p:nvPicPr>
        <p:blipFill>
          <a:blip r:embed="rId5"/>
          <a:stretch>
            <a:fillRect/>
          </a:stretch>
        </p:blipFill>
        <p:spPr>
          <a:xfrm>
            <a:off x="3206629" y="146649"/>
            <a:ext cx="896190" cy="896190"/>
          </a:xfrm>
          <a:prstGeom prst="rect">
            <a:avLst/>
          </a:prstGeom>
        </p:spPr>
      </p:pic>
    </p:spTree>
    <p:extLst>
      <p:ext uri="{BB962C8B-B14F-4D97-AF65-F5344CB8AC3E}">
        <p14:creationId xmlns:p14="http://schemas.microsoft.com/office/powerpoint/2010/main" val="19258587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313" y="341524"/>
            <a:ext cx="11601449" cy="477054"/>
          </a:xfrm>
          <a:prstGeom prst="rect">
            <a:avLst/>
          </a:prstGeom>
          <a:noFill/>
        </p:spPr>
        <p:txBody>
          <a:bodyPr wrap="square" rtlCol="1">
            <a:spAutoFit/>
          </a:bodyPr>
          <a:lstStyle/>
          <a:p>
            <a:pPr algn="r" rtl="1"/>
            <a:r>
              <a:rPr lang="he-IL" sz="2500" dirty="0" smtClean="0"/>
              <a:t>  ב 42 מדינות תכניות הלימוד מבוססות </a:t>
            </a:r>
            <a:r>
              <a:rPr lang="he-IL" sz="2500" dirty="0"/>
              <a:t>על ה </a:t>
            </a:r>
            <a:r>
              <a:rPr lang="en-US" sz="2500" dirty="0"/>
              <a:t>Task list</a:t>
            </a:r>
            <a:r>
              <a:rPr lang="he-IL" sz="2500" dirty="0"/>
              <a:t> ומאושרות ע"י </a:t>
            </a:r>
            <a:r>
              <a:rPr lang="en-US" sz="2500" dirty="0"/>
              <a:t>BACB </a:t>
            </a:r>
            <a:r>
              <a:rPr lang="he-IL" sz="2500" dirty="0"/>
              <a:t> ו </a:t>
            </a:r>
            <a:r>
              <a:rPr lang="en-US" sz="2500" dirty="0"/>
              <a:t>ABAI</a:t>
            </a:r>
            <a:r>
              <a:rPr lang="he-IL" sz="2500" dirty="0"/>
              <a:t> </a:t>
            </a:r>
          </a:p>
        </p:txBody>
      </p:sp>
      <p:pic>
        <p:nvPicPr>
          <p:cNvPr id="3" name="תמונה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8472" y="988621"/>
            <a:ext cx="7045115" cy="5785013"/>
          </a:xfrm>
          <a:prstGeom prst="rect">
            <a:avLst/>
          </a:prstGeom>
        </p:spPr>
      </p:pic>
      <p:pic>
        <p:nvPicPr>
          <p:cNvPr id="4" name="תמונה 3"/>
          <p:cNvPicPr>
            <a:picLocks noChangeAspect="1"/>
          </p:cNvPicPr>
          <p:nvPr/>
        </p:nvPicPr>
        <p:blipFill>
          <a:blip r:embed="rId4"/>
          <a:stretch>
            <a:fillRect/>
          </a:stretch>
        </p:blipFill>
        <p:spPr>
          <a:xfrm>
            <a:off x="322837" y="818578"/>
            <a:ext cx="1798476" cy="1847248"/>
          </a:xfrm>
          <a:prstGeom prst="rect">
            <a:avLst/>
          </a:prstGeom>
        </p:spPr>
      </p:pic>
      <p:pic>
        <p:nvPicPr>
          <p:cNvPr id="5" name="תמונה 4"/>
          <p:cNvPicPr>
            <a:picLocks noChangeAspect="1"/>
          </p:cNvPicPr>
          <p:nvPr/>
        </p:nvPicPr>
        <p:blipFill>
          <a:blip r:embed="rId5"/>
          <a:stretch>
            <a:fillRect/>
          </a:stretch>
        </p:blipFill>
        <p:spPr>
          <a:xfrm>
            <a:off x="10919572" y="988621"/>
            <a:ext cx="896190" cy="896190"/>
          </a:xfrm>
          <a:prstGeom prst="rect">
            <a:avLst/>
          </a:prstGeom>
        </p:spPr>
      </p:pic>
    </p:spTree>
    <p:extLst>
      <p:ext uri="{BB962C8B-B14F-4D97-AF65-F5344CB8AC3E}">
        <p14:creationId xmlns:p14="http://schemas.microsoft.com/office/powerpoint/2010/main" val="39916560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3"/>
          <a:stretch>
            <a:fillRect/>
          </a:stretch>
        </p:blipFill>
        <p:spPr>
          <a:xfrm>
            <a:off x="2208362" y="308225"/>
            <a:ext cx="7556739" cy="6549775"/>
          </a:xfrm>
          <a:prstGeom prst="rect">
            <a:avLst/>
          </a:prstGeom>
        </p:spPr>
      </p:pic>
    </p:spTree>
    <p:extLst>
      <p:ext uri="{BB962C8B-B14F-4D97-AF65-F5344CB8AC3E}">
        <p14:creationId xmlns:p14="http://schemas.microsoft.com/office/powerpoint/2010/main" val="23290701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10" y="0"/>
            <a:ext cx="11628582" cy="6858000"/>
          </a:xfrm>
          <a:prstGeom prst="rect">
            <a:avLst/>
          </a:prstGeom>
        </p:spPr>
      </p:pic>
      <p:sp>
        <p:nvSpPr>
          <p:cNvPr id="3" name="TextBox 2"/>
          <p:cNvSpPr txBox="1"/>
          <p:nvPr/>
        </p:nvSpPr>
        <p:spPr>
          <a:xfrm>
            <a:off x="7868652" y="244278"/>
            <a:ext cx="2261936" cy="369332"/>
          </a:xfrm>
          <a:prstGeom prst="rect">
            <a:avLst/>
          </a:prstGeom>
          <a:noFill/>
        </p:spPr>
        <p:txBody>
          <a:bodyPr wrap="square" rtlCol="1">
            <a:spAutoFit/>
          </a:bodyPr>
          <a:lstStyle/>
          <a:p>
            <a:pPr algn="r" defTabSz="914400" rtl="1"/>
            <a:r>
              <a:rPr lang="he-IL" b="1" dirty="0">
                <a:solidFill>
                  <a:srgbClr val="FF0000"/>
                </a:solidFill>
                <a:effectLst>
                  <a:outerShdw blurRad="38100" dist="38100" dir="2700000" algn="tl">
                    <a:srgbClr val="000000">
                      <a:alpha val="43137"/>
                    </a:srgbClr>
                  </a:outerShdw>
                </a:effectLst>
              </a:rPr>
              <a:t>צפון אמריקה </a:t>
            </a:r>
          </a:p>
        </p:txBody>
      </p:sp>
    </p:spTree>
    <p:extLst>
      <p:ext uri="{BB962C8B-B14F-4D97-AF65-F5344CB8AC3E}">
        <p14:creationId xmlns:p14="http://schemas.microsoft.com/office/powerpoint/2010/main" val="18428048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1831782" cy="6858000"/>
          </a:xfrm>
          <a:prstGeom prst="rect">
            <a:avLst/>
          </a:prstGeom>
        </p:spPr>
      </p:pic>
      <p:sp>
        <p:nvSpPr>
          <p:cNvPr id="2" name="TextBox 1"/>
          <p:cNvSpPr txBox="1"/>
          <p:nvPr/>
        </p:nvSpPr>
        <p:spPr>
          <a:xfrm>
            <a:off x="8891094" y="0"/>
            <a:ext cx="2310062" cy="369332"/>
          </a:xfrm>
          <a:prstGeom prst="rect">
            <a:avLst/>
          </a:prstGeom>
          <a:noFill/>
        </p:spPr>
        <p:txBody>
          <a:bodyPr wrap="square" rtlCol="1">
            <a:spAutoFit/>
          </a:bodyPr>
          <a:lstStyle/>
          <a:p>
            <a:pPr algn="r" defTabSz="914400" rtl="1"/>
            <a:r>
              <a:rPr lang="he-IL" b="1" i="1" dirty="0">
                <a:solidFill>
                  <a:srgbClr val="FF0000"/>
                </a:solidFill>
                <a:effectLst>
                  <a:outerShdw blurRad="38100" dist="38100" dir="2700000" algn="tl">
                    <a:srgbClr val="000000">
                      <a:alpha val="43137"/>
                    </a:srgbClr>
                  </a:outerShdw>
                </a:effectLst>
              </a:rPr>
              <a:t>אירופה </a:t>
            </a:r>
          </a:p>
        </p:txBody>
      </p:sp>
    </p:spTree>
    <p:extLst>
      <p:ext uri="{BB962C8B-B14F-4D97-AF65-F5344CB8AC3E}">
        <p14:creationId xmlns:p14="http://schemas.microsoft.com/office/powerpoint/2010/main" val="28816799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55" y="230909"/>
            <a:ext cx="11859490" cy="6858000"/>
          </a:xfrm>
          <a:prstGeom prst="rect">
            <a:avLst/>
          </a:prstGeom>
        </p:spPr>
      </p:pic>
      <p:sp>
        <p:nvSpPr>
          <p:cNvPr id="3" name="TextBox 2"/>
          <p:cNvSpPr txBox="1"/>
          <p:nvPr/>
        </p:nvSpPr>
        <p:spPr>
          <a:xfrm>
            <a:off x="9240253" y="1407695"/>
            <a:ext cx="2406315" cy="369332"/>
          </a:xfrm>
          <a:prstGeom prst="rect">
            <a:avLst/>
          </a:prstGeom>
          <a:noFill/>
        </p:spPr>
        <p:txBody>
          <a:bodyPr wrap="square" rtlCol="1">
            <a:spAutoFit/>
          </a:bodyPr>
          <a:lstStyle/>
          <a:p>
            <a:pPr algn="r" defTabSz="914400" rtl="1"/>
            <a:r>
              <a:rPr lang="he-IL" b="1" i="1" dirty="0">
                <a:solidFill>
                  <a:srgbClr val="FF0000"/>
                </a:solidFill>
                <a:effectLst>
                  <a:outerShdw blurRad="38100" dist="38100" dir="2700000" algn="tl">
                    <a:srgbClr val="000000">
                      <a:alpha val="43137"/>
                    </a:srgbClr>
                  </a:outerShdw>
                </a:effectLst>
              </a:rPr>
              <a:t>המזרח הרחוק </a:t>
            </a:r>
          </a:p>
        </p:txBody>
      </p:sp>
    </p:spTree>
    <p:extLst>
      <p:ext uri="{BB962C8B-B14F-4D97-AF65-F5344CB8AC3E}">
        <p14:creationId xmlns:p14="http://schemas.microsoft.com/office/powerpoint/2010/main" val="19693545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83126" y="83127"/>
            <a:ext cx="12025745" cy="6858000"/>
          </a:xfrm>
          <a:prstGeom prst="rect">
            <a:avLst/>
          </a:prstGeom>
        </p:spPr>
      </p:pic>
      <p:sp>
        <p:nvSpPr>
          <p:cNvPr id="3" name="TextBox 2"/>
          <p:cNvSpPr txBox="1"/>
          <p:nvPr/>
        </p:nvSpPr>
        <p:spPr>
          <a:xfrm>
            <a:off x="6773779" y="83126"/>
            <a:ext cx="3669632" cy="369332"/>
          </a:xfrm>
          <a:prstGeom prst="rect">
            <a:avLst/>
          </a:prstGeom>
          <a:noFill/>
        </p:spPr>
        <p:txBody>
          <a:bodyPr wrap="square" rtlCol="1">
            <a:spAutoFit/>
          </a:bodyPr>
          <a:lstStyle/>
          <a:p>
            <a:pPr algn="r" defTabSz="914400" rtl="1"/>
            <a:r>
              <a:rPr lang="he-IL" b="1" i="1" dirty="0">
                <a:solidFill>
                  <a:srgbClr val="FF0000"/>
                </a:solidFill>
                <a:effectLst>
                  <a:outerShdw blurRad="38100" dist="38100" dir="2700000" algn="tl">
                    <a:srgbClr val="000000">
                      <a:alpha val="43137"/>
                    </a:srgbClr>
                  </a:outerShdw>
                </a:effectLst>
              </a:rPr>
              <a:t>המזרח התיכון </a:t>
            </a:r>
          </a:p>
        </p:txBody>
      </p:sp>
    </p:spTree>
    <p:extLst>
      <p:ext uri="{BB962C8B-B14F-4D97-AF65-F5344CB8AC3E}">
        <p14:creationId xmlns:p14="http://schemas.microsoft.com/office/powerpoint/2010/main" val="25384924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3" name="TextBox 2"/>
          <p:cNvSpPr txBox="1"/>
          <p:nvPr/>
        </p:nvSpPr>
        <p:spPr>
          <a:xfrm>
            <a:off x="8662737" y="770021"/>
            <a:ext cx="2899610" cy="369332"/>
          </a:xfrm>
          <a:prstGeom prst="rect">
            <a:avLst/>
          </a:prstGeom>
          <a:noFill/>
        </p:spPr>
        <p:txBody>
          <a:bodyPr wrap="square" rtlCol="1">
            <a:spAutoFit/>
          </a:bodyPr>
          <a:lstStyle/>
          <a:p>
            <a:pPr algn="r" defTabSz="914400" rtl="1"/>
            <a:r>
              <a:rPr lang="he-IL" b="1" i="1" dirty="0">
                <a:solidFill>
                  <a:srgbClr val="FF0000"/>
                </a:solidFill>
                <a:effectLst>
                  <a:outerShdw blurRad="38100" dist="38100" dir="2700000" algn="tl">
                    <a:srgbClr val="000000">
                      <a:alpha val="43137"/>
                    </a:srgbClr>
                  </a:outerShdw>
                </a:effectLst>
              </a:rPr>
              <a:t>אמריקה הדרומית </a:t>
            </a:r>
          </a:p>
        </p:txBody>
      </p:sp>
    </p:spTree>
    <p:extLst>
      <p:ext uri="{BB962C8B-B14F-4D97-AF65-F5344CB8AC3E}">
        <p14:creationId xmlns:p14="http://schemas.microsoft.com/office/powerpoint/2010/main" val="7497526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ctr"/>
            <a:r>
              <a:rPr lang="he-IL" dirty="0"/>
              <a:t>ניתוח התנהגות מתחום דעת </a:t>
            </a:r>
            <a:r>
              <a:rPr lang="he-IL" dirty="0" smtClean="0"/>
              <a:t>לפרופסיה: </a:t>
            </a:r>
            <a:r>
              <a:rPr lang="he-IL" sz="3600" dirty="0" smtClean="0"/>
              <a:t> בארצנו ("אין לי ארץ אחרת...")</a:t>
            </a:r>
            <a:endParaRPr lang="he-IL" dirty="0"/>
          </a:p>
        </p:txBody>
      </p:sp>
      <p:pic>
        <p:nvPicPr>
          <p:cNvPr id="3" name="תמונה 2"/>
          <p:cNvPicPr>
            <a:picLocks noChangeAspect="1"/>
          </p:cNvPicPr>
          <p:nvPr/>
        </p:nvPicPr>
        <p:blipFill>
          <a:blip r:embed="rId3"/>
          <a:stretch>
            <a:fillRect/>
          </a:stretch>
        </p:blipFill>
        <p:spPr>
          <a:xfrm>
            <a:off x="8899675" y="2884637"/>
            <a:ext cx="2466975" cy="1847850"/>
          </a:xfrm>
          <a:prstGeom prst="rect">
            <a:avLst/>
          </a:prstGeom>
        </p:spPr>
      </p:pic>
      <p:pic>
        <p:nvPicPr>
          <p:cNvPr id="4" name="תמונה 3"/>
          <p:cNvPicPr>
            <a:picLocks noChangeAspect="1"/>
          </p:cNvPicPr>
          <p:nvPr/>
        </p:nvPicPr>
        <p:blipFill>
          <a:blip r:embed="rId4"/>
          <a:stretch>
            <a:fillRect/>
          </a:stretch>
        </p:blipFill>
        <p:spPr>
          <a:xfrm>
            <a:off x="1170946" y="2812391"/>
            <a:ext cx="2638425" cy="1733550"/>
          </a:xfrm>
          <a:prstGeom prst="rect">
            <a:avLst/>
          </a:prstGeom>
        </p:spPr>
      </p:pic>
      <p:pic>
        <p:nvPicPr>
          <p:cNvPr id="5" name="תמונה 4"/>
          <p:cNvPicPr>
            <a:picLocks noChangeAspect="1"/>
          </p:cNvPicPr>
          <p:nvPr/>
        </p:nvPicPr>
        <p:blipFill>
          <a:blip r:embed="rId5"/>
          <a:stretch>
            <a:fillRect/>
          </a:stretch>
        </p:blipFill>
        <p:spPr>
          <a:xfrm>
            <a:off x="4935298" y="2812391"/>
            <a:ext cx="2838450" cy="1609725"/>
          </a:xfrm>
          <a:prstGeom prst="rect">
            <a:avLst/>
          </a:prstGeom>
        </p:spPr>
      </p:pic>
    </p:spTree>
    <p:extLst>
      <p:ext uri="{BB962C8B-B14F-4D97-AF65-F5344CB8AC3E}">
        <p14:creationId xmlns:p14="http://schemas.microsoft.com/office/powerpoint/2010/main" val="36789340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814475" y="221021"/>
            <a:ext cx="10940920" cy="1017229"/>
          </a:xfrm>
        </p:spPr>
        <p:txBody>
          <a:bodyPr>
            <a:normAutofit fontScale="90000"/>
          </a:bodyPr>
          <a:lstStyle/>
          <a:p>
            <a:pPr algn="ctr"/>
            <a:r>
              <a:rPr lang="he-IL" sz="4900" dirty="0"/>
              <a:t>ניתוח התנהגות מתחום דעת לפרופסיה </a:t>
            </a:r>
            <a:r>
              <a:rPr lang="he-IL" sz="3200" dirty="0"/>
              <a:t>(המשך)             המקרה </a:t>
            </a:r>
            <a:r>
              <a:rPr lang="he-IL" sz="3600" dirty="0"/>
              <a:t>המיוחד של ניתוח התנהגות בישראל </a:t>
            </a:r>
          </a:p>
        </p:txBody>
      </p:sp>
      <p:sp>
        <p:nvSpPr>
          <p:cNvPr id="3" name="מציין מיקום תוכן 2"/>
          <p:cNvSpPr>
            <a:spLocks noGrp="1"/>
          </p:cNvSpPr>
          <p:nvPr>
            <p:ph idx="1"/>
          </p:nvPr>
        </p:nvSpPr>
        <p:spPr>
          <a:xfrm>
            <a:off x="1866899" y="3204183"/>
            <a:ext cx="9047847" cy="3543300"/>
          </a:xfrm>
        </p:spPr>
        <p:txBody>
          <a:bodyPr>
            <a:normAutofit/>
          </a:bodyPr>
          <a:lstStyle/>
          <a:p>
            <a:pPr>
              <a:buFont typeface="Wingdings" panose="05000000000000000000" pitchFamily="2" charset="2"/>
              <a:buChar char="Ø"/>
            </a:pPr>
            <a:r>
              <a:rPr lang="he-IL" dirty="0"/>
              <a:t> </a:t>
            </a:r>
            <a:r>
              <a:rPr lang="he-IL" sz="2400" b="1" dirty="0"/>
              <a:t>בראשית לימודי ניתוח התנהגות: קורסים במחלקות לפסיכולוגיה וחינוך </a:t>
            </a:r>
          </a:p>
          <a:p>
            <a:pPr>
              <a:buFont typeface="Wingdings" panose="05000000000000000000" pitchFamily="2" charset="2"/>
              <a:buChar char="Ø"/>
            </a:pPr>
            <a:r>
              <a:rPr lang="he-IL" sz="2400" b="1" dirty="0"/>
              <a:t>הקמת הבורד (</a:t>
            </a:r>
            <a:r>
              <a:rPr lang="en-US" sz="2400" b="1" dirty="0"/>
              <a:t>BACB</a:t>
            </a:r>
            <a:r>
              <a:rPr lang="he-IL" sz="2400" b="1" dirty="0"/>
              <a:t>) – את הסיפור הזה סיפרנו…</a:t>
            </a:r>
          </a:p>
          <a:p>
            <a:pPr>
              <a:buFont typeface="Wingdings" panose="05000000000000000000" pitchFamily="2" charset="2"/>
              <a:buChar char="Ø"/>
            </a:pPr>
            <a:r>
              <a:rPr lang="he-IL" sz="2400" b="1" dirty="0"/>
              <a:t> הסמכה באמצעות לימודי תואר בניתוח התנהגות (בחו"ל) או לימודי תעודה </a:t>
            </a:r>
          </a:p>
          <a:p>
            <a:pPr>
              <a:buFont typeface="Wingdings" panose="05000000000000000000" pitchFamily="2" charset="2"/>
              <a:buChar char="Ø"/>
            </a:pPr>
            <a:r>
              <a:rPr lang="he-IL" sz="2400" b="1" dirty="0"/>
              <a:t>לימודי תעודה - גלגל הצלה למדינות שאין בהם לימודי ניתוח התנהגות במסגרת לימודים לתואר אקדמי מוכר – גידול התחום בישראל!</a:t>
            </a:r>
          </a:p>
          <a:p>
            <a:pPr>
              <a:buFont typeface="Wingdings" panose="05000000000000000000" pitchFamily="2" charset="2"/>
              <a:buChar char="Ø"/>
            </a:pPr>
            <a:r>
              <a:rPr lang="he-IL" sz="2400" b="1" dirty="0"/>
              <a:t>אליה וקוץ בה- לימודי *</a:t>
            </a:r>
            <a:r>
              <a:rPr lang="he-IL" sz="3200" b="1" dirty="0"/>
              <a:t>תעודה</a:t>
            </a:r>
            <a:r>
              <a:rPr lang="he-IL" sz="2400" b="1" dirty="0"/>
              <a:t> אינם מאפשרים אסדרה בישראל </a:t>
            </a:r>
          </a:p>
        </p:txBody>
      </p:sp>
      <p:pic>
        <p:nvPicPr>
          <p:cNvPr id="4" name="תמונה 3"/>
          <p:cNvPicPr>
            <a:picLocks noChangeAspect="1"/>
          </p:cNvPicPr>
          <p:nvPr/>
        </p:nvPicPr>
        <p:blipFill>
          <a:blip r:embed="rId3"/>
          <a:stretch>
            <a:fillRect/>
          </a:stretch>
        </p:blipFill>
        <p:spPr>
          <a:xfrm>
            <a:off x="5325400" y="1272559"/>
            <a:ext cx="2066925" cy="1866900"/>
          </a:xfrm>
          <a:prstGeom prst="rect">
            <a:avLst/>
          </a:prstGeom>
        </p:spPr>
      </p:pic>
      <p:pic>
        <p:nvPicPr>
          <p:cNvPr id="6" name="תמונה 5"/>
          <p:cNvPicPr>
            <a:picLocks noChangeAspect="1"/>
          </p:cNvPicPr>
          <p:nvPr/>
        </p:nvPicPr>
        <p:blipFill>
          <a:blip r:embed="rId4"/>
          <a:stretch>
            <a:fillRect/>
          </a:stretch>
        </p:blipFill>
        <p:spPr>
          <a:xfrm>
            <a:off x="9607764" y="962025"/>
            <a:ext cx="2143125" cy="2143125"/>
          </a:xfrm>
          <a:prstGeom prst="rect">
            <a:avLst/>
          </a:prstGeom>
        </p:spPr>
      </p:pic>
      <p:pic>
        <p:nvPicPr>
          <p:cNvPr id="7" name="תמונה 6"/>
          <p:cNvPicPr>
            <a:picLocks noChangeAspect="1"/>
          </p:cNvPicPr>
          <p:nvPr/>
        </p:nvPicPr>
        <p:blipFill>
          <a:blip r:embed="rId5"/>
          <a:stretch>
            <a:fillRect/>
          </a:stretch>
        </p:blipFill>
        <p:spPr>
          <a:xfrm>
            <a:off x="814475" y="1304924"/>
            <a:ext cx="3133725" cy="1457325"/>
          </a:xfrm>
          <a:prstGeom prst="rect">
            <a:avLst/>
          </a:prstGeom>
        </p:spPr>
      </p:pic>
      <p:pic>
        <p:nvPicPr>
          <p:cNvPr id="13" name="תמונה 12"/>
          <p:cNvPicPr>
            <a:picLocks noChangeAspect="1"/>
          </p:cNvPicPr>
          <p:nvPr/>
        </p:nvPicPr>
        <p:blipFill>
          <a:blip r:embed="rId6"/>
          <a:stretch>
            <a:fillRect/>
          </a:stretch>
        </p:blipFill>
        <p:spPr>
          <a:xfrm>
            <a:off x="648080" y="5277079"/>
            <a:ext cx="1040546" cy="1181987"/>
          </a:xfrm>
          <a:prstGeom prst="rect">
            <a:avLst/>
          </a:prstGeom>
        </p:spPr>
      </p:pic>
      <p:pic>
        <p:nvPicPr>
          <p:cNvPr id="5" name="תמונה 4"/>
          <p:cNvPicPr>
            <a:picLocks noChangeAspect="1"/>
          </p:cNvPicPr>
          <p:nvPr/>
        </p:nvPicPr>
        <p:blipFill>
          <a:blip r:embed="rId7"/>
          <a:stretch>
            <a:fillRect/>
          </a:stretch>
        </p:blipFill>
        <p:spPr>
          <a:xfrm>
            <a:off x="6866722" y="6170651"/>
            <a:ext cx="3306100" cy="576832"/>
          </a:xfrm>
          <a:prstGeom prst="rect">
            <a:avLst/>
          </a:prstGeom>
        </p:spPr>
      </p:pic>
      <p:pic>
        <p:nvPicPr>
          <p:cNvPr id="8" name="תמונה 7"/>
          <p:cNvPicPr>
            <a:picLocks noChangeAspect="1"/>
          </p:cNvPicPr>
          <p:nvPr/>
        </p:nvPicPr>
        <p:blipFill>
          <a:blip r:embed="rId8"/>
          <a:stretch>
            <a:fillRect/>
          </a:stretch>
        </p:blipFill>
        <p:spPr>
          <a:xfrm>
            <a:off x="606787" y="3753080"/>
            <a:ext cx="1081839" cy="1231951"/>
          </a:xfrm>
          <a:prstGeom prst="rect">
            <a:avLst/>
          </a:prstGeom>
        </p:spPr>
      </p:pic>
    </p:spTree>
    <p:extLst>
      <p:ext uri="{BB962C8B-B14F-4D97-AF65-F5344CB8AC3E}">
        <p14:creationId xmlns:p14="http://schemas.microsoft.com/office/powerpoint/2010/main" val="28114937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9A65540-00AA-43F2-8ED9-41787B6E2B01}"/>
              </a:ext>
            </a:extLst>
          </p:cNvPr>
          <p:cNvSpPr>
            <a:spLocks noGrp="1"/>
          </p:cNvSpPr>
          <p:nvPr>
            <p:ph type="title"/>
          </p:nvPr>
        </p:nvSpPr>
        <p:spPr>
          <a:xfrm>
            <a:off x="1069848" y="181558"/>
            <a:ext cx="10663116" cy="1063348"/>
          </a:xfrm>
        </p:spPr>
        <p:txBody>
          <a:bodyPr>
            <a:normAutofit/>
          </a:bodyPr>
          <a:lstStyle/>
          <a:p>
            <a:pPr algn="r"/>
            <a:r>
              <a:rPr lang="he-IL" sz="4400" dirty="0"/>
              <a:t>לימודי </a:t>
            </a:r>
            <a:r>
              <a:rPr lang="he-IL" sz="4400" b="1" dirty="0">
                <a:effectLst>
                  <a:outerShdw blurRad="38100" dist="38100" dir="2700000" algn="tl">
                    <a:srgbClr val="000000">
                      <a:alpha val="43137"/>
                    </a:srgbClr>
                  </a:outerShdw>
                </a:effectLst>
              </a:rPr>
              <a:t>תעודה</a:t>
            </a:r>
            <a:r>
              <a:rPr lang="he-IL" sz="4400" dirty="0"/>
              <a:t> בניתוח התנהגות בישראל (המשך)</a:t>
            </a:r>
            <a:r>
              <a:rPr lang="he-IL" sz="4800" dirty="0"/>
              <a:t>: </a:t>
            </a:r>
          </a:p>
        </p:txBody>
      </p:sp>
      <p:sp>
        <p:nvSpPr>
          <p:cNvPr id="3" name="מציין מיקום תוכן 2">
            <a:extLst>
              <a:ext uri="{FF2B5EF4-FFF2-40B4-BE49-F238E27FC236}">
                <a16:creationId xmlns:a16="http://schemas.microsoft.com/office/drawing/2014/main" id="{E76EDE70-7399-4279-9D25-6845F6EE014A}"/>
              </a:ext>
            </a:extLst>
          </p:cNvPr>
          <p:cNvSpPr>
            <a:spLocks noGrp="1"/>
          </p:cNvSpPr>
          <p:nvPr>
            <p:ph idx="1"/>
          </p:nvPr>
        </p:nvSpPr>
        <p:spPr>
          <a:xfrm>
            <a:off x="960891" y="1403604"/>
            <a:ext cx="10663116" cy="5167958"/>
          </a:xfrm>
        </p:spPr>
        <p:txBody>
          <a:bodyPr>
            <a:normAutofit/>
          </a:bodyPr>
          <a:lstStyle/>
          <a:p>
            <a:r>
              <a:rPr lang="he-IL" sz="2400" b="1" dirty="0"/>
              <a:t>יתרונות:</a:t>
            </a:r>
          </a:p>
          <a:p>
            <a:pPr lvl="1"/>
            <a:r>
              <a:rPr lang="he-IL" sz="2000" dirty="0"/>
              <a:t>מאפשרים ללמד תוך שמירה על הסטנדרטים  העדכניים שנקבעו ע"י הקהילה המדעית והעוסקים במקצוע בשדה (</a:t>
            </a:r>
            <a:r>
              <a:rPr lang="en-US" sz="2000" dirty="0"/>
              <a:t>Task-list 5</a:t>
            </a:r>
            <a:r>
              <a:rPr lang="he-IL" sz="2000" dirty="0"/>
              <a:t>)</a:t>
            </a:r>
          </a:p>
          <a:p>
            <a:pPr lvl="1"/>
            <a:r>
              <a:rPr lang="he-IL" sz="2000" dirty="0"/>
              <a:t>מאפשרים למסיים בהצלחה (לימודים תיאורטיים + פרקטיקום) לגשת למבחן ההסמכה </a:t>
            </a:r>
          </a:p>
          <a:p>
            <a:pPr lvl="1"/>
            <a:r>
              <a:rPr lang="he-IL" sz="2000" dirty="0"/>
              <a:t>הלימודים מתרחשים בסביבה אקדמית (סטטוס)</a:t>
            </a:r>
          </a:p>
          <a:p>
            <a:r>
              <a:rPr lang="he-IL" sz="2400" b="1" dirty="0"/>
              <a:t>חסרונות: </a:t>
            </a:r>
          </a:p>
          <a:p>
            <a:pPr lvl="1"/>
            <a:r>
              <a:rPr lang="he-IL" sz="2000" dirty="0"/>
              <a:t>התכניות חונות במחלקות להשתלמות /לימודי חוץ שאין עליהם שום בקרה אקדמית החלה על המחלקות לתואר</a:t>
            </a:r>
          </a:p>
          <a:p>
            <a:pPr lvl="1"/>
            <a:r>
              <a:rPr lang="he-IL" sz="2000" dirty="0"/>
              <a:t>התכניות מונעות ומתקיימות רק משכר הלימוד של הסטודנט (תקציב סגור) – השפעה שלילית פוטנציאלית על תנאי הקבלה </a:t>
            </a:r>
          </a:p>
          <a:p>
            <a:pPr lvl="1"/>
            <a:r>
              <a:rPr lang="he-IL" sz="2000" dirty="0"/>
              <a:t>רוב המרצים בתכניות הם אנשי שטח (מעולים) ללא מחויבות לקידום אקדמי המותנה במחקר והכרת עמיתים ברמתם המקצועית</a:t>
            </a:r>
          </a:p>
          <a:p>
            <a:pPr lvl="1"/>
            <a:r>
              <a:rPr lang="he-IL" sz="2000" dirty="0"/>
              <a:t>אין פיקוח של המועצה להשכלה גבוהה על התכנית הנלמדת </a:t>
            </a:r>
          </a:p>
          <a:p>
            <a:pPr lvl="1"/>
            <a:r>
              <a:rPr lang="he-IL" sz="2100" b="1" dirty="0"/>
              <a:t>לימודי תעודה אינם מאפשרים להסדיר מקצוע </a:t>
            </a:r>
            <a:r>
              <a:rPr lang="he-IL" sz="2100" b="1" dirty="0" err="1"/>
              <a:t>פארא</a:t>
            </a:r>
            <a:r>
              <a:rPr lang="he-IL" sz="2100" b="1" dirty="0"/>
              <a:t>-רפואי (אקדמי) בחוק מקצועות</a:t>
            </a:r>
            <a:r>
              <a:rPr lang="en-US" sz="2100" b="1" dirty="0"/>
              <a:t/>
            </a:r>
            <a:br>
              <a:rPr lang="en-US" sz="2100" b="1" dirty="0"/>
            </a:br>
            <a:r>
              <a:rPr lang="he-IL" sz="2100" b="1" dirty="0"/>
              <a:t> הבריאות  </a:t>
            </a:r>
            <a:r>
              <a:rPr lang="he-IL" sz="1100" b="1" i="1" dirty="0" smtClean="0">
                <a:effectLst>
                  <a:outerShdw blurRad="38100" dist="38100" dir="2700000" algn="tl">
                    <a:srgbClr val="000000">
                      <a:alpha val="43137"/>
                    </a:srgbClr>
                  </a:outerShdw>
                </a:effectLst>
              </a:rPr>
              <a:t>(</a:t>
            </a:r>
            <a:r>
              <a:rPr lang="he-IL" sz="1100" b="1" i="1" dirty="0">
                <a:effectLst>
                  <a:outerShdw blurRad="38100" dist="38100" dir="2700000" algn="tl">
                    <a:srgbClr val="000000">
                      <a:alpha val="43137"/>
                    </a:srgbClr>
                  </a:outerShdw>
                </a:effectLst>
              </a:rPr>
              <a:t>חוק הסדרת העיסוק במקצועות הבריאות, התשס"ח-2008 </a:t>
            </a:r>
            <a:r>
              <a:rPr lang="he-IL" sz="1100" b="1" i="1" dirty="0" smtClean="0">
                <a:effectLst>
                  <a:outerShdw blurRad="38100" dist="38100" dir="2700000" algn="tl">
                    <a:srgbClr val="000000">
                      <a:alpha val="43137"/>
                    </a:srgbClr>
                  </a:outerShdw>
                </a:effectLst>
              </a:rPr>
              <a:t>)</a:t>
            </a:r>
            <a:endParaRPr lang="he-IL" sz="1100" b="1" i="1" dirty="0">
              <a:effectLst>
                <a:outerShdw blurRad="38100" dist="38100" dir="2700000" algn="tl">
                  <a:srgbClr val="000000">
                    <a:alpha val="43137"/>
                  </a:srgbClr>
                </a:outerShdw>
              </a:effectLst>
            </a:endParaRPr>
          </a:p>
        </p:txBody>
      </p:sp>
      <p:pic>
        <p:nvPicPr>
          <p:cNvPr id="5" name="תמונה 4"/>
          <p:cNvPicPr>
            <a:picLocks noChangeAspect="1"/>
          </p:cNvPicPr>
          <p:nvPr/>
        </p:nvPicPr>
        <p:blipFill>
          <a:blip r:embed="rId3"/>
          <a:stretch>
            <a:fillRect/>
          </a:stretch>
        </p:blipFill>
        <p:spPr>
          <a:xfrm>
            <a:off x="228263" y="5272838"/>
            <a:ext cx="2498081" cy="1403604"/>
          </a:xfrm>
          <a:prstGeom prst="rect">
            <a:avLst/>
          </a:prstGeom>
        </p:spPr>
      </p:pic>
      <p:pic>
        <p:nvPicPr>
          <p:cNvPr id="6" name="תמונה 5"/>
          <p:cNvPicPr>
            <a:picLocks noChangeAspect="1"/>
          </p:cNvPicPr>
          <p:nvPr/>
        </p:nvPicPr>
        <p:blipFill>
          <a:blip r:embed="rId4"/>
          <a:stretch>
            <a:fillRect/>
          </a:stretch>
        </p:blipFill>
        <p:spPr>
          <a:xfrm>
            <a:off x="99151" y="159608"/>
            <a:ext cx="1378152" cy="1243996"/>
          </a:xfrm>
          <a:prstGeom prst="rect">
            <a:avLst/>
          </a:prstGeom>
        </p:spPr>
      </p:pic>
    </p:spTree>
    <p:extLst>
      <p:ext uri="{BB962C8B-B14F-4D97-AF65-F5344CB8AC3E}">
        <p14:creationId xmlns:p14="http://schemas.microsoft.com/office/powerpoint/2010/main" val="3373952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32BB008-3A3F-4867-BA79-B1F369C613A2}"/>
              </a:ext>
            </a:extLst>
          </p:cNvPr>
          <p:cNvSpPr>
            <a:spLocks noGrp="1"/>
          </p:cNvSpPr>
          <p:nvPr>
            <p:ph type="ctrTitle"/>
          </p:nvPr>
        </p:nvSpPr>
        <p:spPr/>
        <p:txBody>
          <a:bodyPr/>
          <a:lstStyle/>
          <a:p>
            <a:pPr algn="ctr"/>
            <a:r>
              <a:rPr lang="he-IL" b="1" dirty="0" smtClean="0">
                <a:blipFill>
                  <a:blip r:embed="rId3">
                    <a:extLst>
                      <a:ext uri="{28A0092B-C50C-407E-A947-70E740481C1C}">
                        <a14:useLocalDpi xmlns:a14="http://schemas.microsoft.com/office/drawing/2010/main" val="0"/>
                      </a:ext>
                    </a:extLst>
                  </a:blip>
                  <a:tile tx="6350" ty="-127000" sx="65000" sy="64000" flip="none" algn="tl"/>
                </a:blipFill>
              </a:rPr>
              <a:t> </a:t>
            </a:r>
            <a:r>
              <a:rPr lang="he-IL" sz="6000" b="1" dirty="0" smtClean="0">
                <a:blipFill>
                  <a:blip r:embed="rId3">
                    <a:extLst>
                      <a:ext uri="{28A0092B-C50C-407E-A947-70E740481C1C}">
                        <a14:useLocalDpi xmlns:a14="http://schemas.microsoft.com/office/drawing/2010/main" val="0"/>
                      </a:ext>
                    </a:extLst>
                  </a:blip>
                  <a:tile tx="6350" ty="-127000" sx="65000" sy="64000" flip="none" algn="tl"/>
                </a:blipFill>
              </a:rPr>
              <a:t>"</a:t>
            </a:r>
            <a:r>
              <a:rPr lang="he-IL" sz="6000" b="1" dirty="0">
                <a:blipFill>
                  <a:blip r:embed="rId3">
                    <a:extLst>
                      <a:ext uri="{28A0092B-C50C-407E-A947-70E740481C1C}">
                        <a14:useLocalDpi xmlns:a14="http://schemas.microsoft.com/office/drawing/2010/main" val="0"/>
                      </a:ext>
                    </a:extLst>
                  </a:blip>
                  <a:tile tx="6350" ty="-127000" sx="65000" sy="64000" flip="none" algn="tl"/>
                </a:blipFill>
              </a:rPr>
              <a:t>אז מה אתה עשית בשביל מדינה..."</a:t>
            </a:r>
            <a:endParaRPr lang="he-IL" sz="6600" b="1" dirty="0"/>
          </a:p>
        </p:txBody>
      </p:sp>
      <p:pic>
        <p:nvPicPr>
          <p:cNvPr id="3" name="תמונה 2"/>
          <p:cNvPicPr>
            <a:picLocks noChangeAspect="1"/>
          </p:cNvPicPr>
          <p:nvPr/>
        </p:nvPicPr>
        <p:blipFill>
          <a:blip r:embed="rId4"/>
          <a:stretch>
            <a:fillRect/>
          </a:stretch>
        </p:blipFill>
        <p:spPr>
          <a:xfrm>
            <a:off x="4363425" y="4747638"/>
            <a:ext cx="3971925" cy="1152525"/>
          </a:xfrm>
          <a:prstGeom prst="rect">
            <a:avLst/>
          </a:prstGeom>
        </p:spPr>
      </p:pic>
      <p:pic>
        <p:nvPicPr>
          <p:cNvPr id="4" name="תמונה 3"/>
          <p:cNvPicPr>
            <a:picLocks noChangeAspect="1"/>
          </p:cNvPicPr>
          <p:nvPr/>
        </p:nvPicPr>
        <p:blipFill>
          <a:blip r:embed="rId5"/>
          <a:stretch>
            <a:fillRect/>
          </a:stretch>
        </p:blipFill>
        <p:spPr>
          <a:xfrm flipH="1">
            <a:off x="923026" y="2950127"/>
            <a:ext cx="2018725" cy="1297752"/>
          </a:xfrm>
          <a:prstGeom prst="rect">
            <a:avLst/>
          </a:prstGeom>
        </p:spPr>
      </p:pic>
    </p:spTree>
    <p:extLst>
      <p:ext uri="{BB962C8B-B14F-4D97-AF65-F5344CB8AC3E}">
        <p14:creationId xmlns:p14="http://schemas.microsoft.com/office/powerpoint/2010/main" val="41539635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293FA8-621D-4370-8453-6F163C853D96}"/>
              </a:ext>
            </a:extLst>
          </p:cNvPr>
          <p:cNvSpPr>
            <a:spLocks noGrp="1"/>
          </p:cNvSpPr>
          <p:nvPr>
            <p:ph type="title"/>
          </p:nvPr>
        </p:nvSpPr>
        <p:spPr/>
        <p:txBody>
          <a:bodyPr>
            <a:normAutofit fontScale="90000"/>
          </a:bodyPr>
          <a:lstStyle/>
          <a:p>
            <a:pPr algn="r"/>
            <a:r>
              <a:rPr lang="he-IL" dirty="0" smtClean="0"/>
              <a:t>נדלג על כמה שנים...</a:t>
            </a:r>
            <a:br>
              <a:rPr lang="he-IL" dirty="0" smtClean="0"/>
            </a:br>
            <a:r>
              <a:rPr lang="he-IL" sz="2700" dirty="0" smtClean="0"/>
              <a:t>לפני </a:t>
            </a:r>
            <a:r>
              <a:rPr lang="he-IL" sz="2700" dirty="0"/>
              <a:t>כשנה נפגשנו עם משרד הבריאות, וזה מה </a:t>
            </a:r>
            <a:r>
              <a:rPr lang="he-IL" sz="2700" dirty="0" smtClean="0"/>
              <a:t>שבקשנו..</a:t>
            </a:r>
            <a:endParaRPr lang="he-IL" sz="2700" dirty="0"/>
          </a:p>
        </p:txBody>
      </p:sp>
      <p:sp>
        <p:nvSpPr>
          <p:cNvPr id="4" name="מציין מיקום טקסט 3">
            <a:extLst>
              <a:ext uri="{FF2B5EF4-FFF2-40B4-BE49-F238E27FC236}">
                <a16:creationId xmlns:a16="http://schemas.microsoft.com/office/drawing/2014/main" id="{8CC9AF2E-A1CF-48D7-9557-71950B2E4D34}"/>
              </a:ext>
            </a:extLst>
          </p:cNvPr>
          <p:cNvSpPr>
            <a:spLocks noGrp="1"/>
          </p:cNvSpPr>
          <p:nvPr>
            <p:ph type="body" sz="half" idx="2"/>
          </p:nvPr>
        </p:nvSpPr>
        <p:spPr>
          <a:xfrm>
            <a:off x="8549640" y="2423159"/>
            <a:ext cx="3200400" cy="3967007"/>
          </a:xfrm>
        </p:spPr>
        <p:txBody>
          <a:bodyPr>
            <a:normAutofit fontScale="92500" lnSpcReduction="20000"/>
          </a:bodyPr>
          <a:lstStyle/>
          <a:p>
            <a:pPr marL="285750" indent="-285750">
              <a:buFont typeface="Wingdings" panose="05000000000000000000" pitchFamily="2" charset="2"/>
              <a:buChar char="q"/>
            </a:pPr>
            <a:r>
              <a:rPr lang="he-IL" sz="2000" dirty="0"/>
              <a:t>להסדיר את התחום ולהכיר בניתוח התנהגות כמקצוע!</a:t>
            </a:r>
          </a:p>
          <a:p>
            <a:pPr marL="285750" indent="-285750">
              <a:buFont typeface="Wingdings" panose="05000000000000000000" pitchFamily="2" charset="2"/>
              <a:buChar char="q"/>
            </a:pPr>
            <a:r>
              <a:rPr lang="he-IL" sz="2000" dirty="0"/>
              <a:t>להכיר במנתחי התנהגות ותיקים העובדים בשטח טרום הרגולציה!</a:t>
            </a:r>
          </a:p>
          <a:p>
            <a:pPr marL="285750" indent="-285750">
              <a:buFont typeface="Wingdings" panose="05000000000000000000" pitchFamily="2" charset="2"/>
              <a:buChar char="q"/>
            </a:pPr>
            <a:r>
              <a:rPr lang="he-IL" sz="2000" dirty="0"/>
              <a:t>ליישר קו בין כל תכניות ההכשרה בישראל בהתאם לסטנדרטים הבינלאומיים המקובלים </a:t>
            </a:r>
            <a:r>
              <a:rPr lang="he-IL" sz="2000" dirty="0" smtClean="0"/>
              <a:t>במקצוע (ראה הרצאה..)</a:t>
            </a:r>
            <a:endParaRPr lang="en-US" sz="2000" dirty="0"/>
          </a:p>
          <a:p>
            <a:pPr marL="285750" indent="-285750">
              <a:buFont typeface="Wingdings" panose="05000000000000000000" pitchFamily="2" charset="2"/>
              <a:buChar char="q"/>
            </a:pPr>
            <a:r>
              <a:rPr lang="he-IL" sz="2000" dirty="0"/>
              <a:t>לשאוף למקצועיות בדומה ל</a:t>
            </a:r>
            <a:r>
              <a:rPr lang="en-US" sz="2000" dirty="0"/>
              <a:t>BACB</a:t>
            </a:r>
            <a:r>
              <a:rPr lang="he-IL" sz="2000" dirty="0"/>
              <a:t> </a:t>
            </a:r>
            <a:r>
              <a:rPr lang="he-IL" sz="2000" dirty="0" smtClean="0"/>
              <a:t>, לבצע </a:t>
            </a:r>
            <a:r>
              <a:rPr lang="he-IL" sz="2000" dirty="0"/>
              <a:t>את ההתאמות הנדרשות </a:t>
            </a:r>
            <a:r>
              <a:rPr lang="he-IL" sz="2000" dirty="0" smtClean="0"/>
              <a:t>לישראל (אנחנו עדין לא אמריקה..)</a:t>
            </a:r>
            <a:endParaRPr lang="he-IL" sz="2000" dirty="0"/>
          </a:p>
          <a:p>
            <a:pPr marL="285750" indent="-285750">
              <a:buFont typeface="Wingdings" panose="05000000000000000000" pitchFamily="2" charset="2"/>
              <a:buChar char="q"/>
            </a:pPr>
            <a:endParaRPr lang="he-IL" sz="2000" dirty="0"/>
          </a:p>
        </p:txBody>
      </p:sp>
      <p:pic>
        <p:nvPicPr>
          <p:cNvPr id="10" name="מציין מיקום של תמונה 9">
            <a:extLst>
              <a:ext uri="{FF2B5EF4-FFF2-40B4-BE49-F238E27FC236}">
                <a16:creationId xmlns:a16="http://schemas.microsoft.com/office/drawing/2014/main" id="{005C09EC-3503-4292-8D4D-AE3BE7C9AF94}"/>
              </a:ext>
            </a:extLst>
          </p:cNvPr>
          <p:cNvPicPr>
            <a:picLocks noGrp="1" noChangeAspect="1"/>
          </p:cNvPicPr>
          <p:nvPr>
            <p:ph type="pic" idx="1"/>
          </p:nvPr>
        </p:nvPicPr>
        <p:blipFill>
          <a:blip r:embed="rId3"/>
          <a:srcRect t="13764" b="13764"/>
          <a:stretch>
            <a:fillRect/>
          </a:stretch>
        </p:blipFill>
        <p:spPr/>
      </p:pic>
    </p:spTree>
    <p:extLst>
      <p:ext uri="{BB962C8B-B14F-4D97-AF65-F5344CB8AC3E}">
        <p14:creationId xmlns:p14="http://schemas.microsoft.com/office/powerpoint/2010/main" val="25158494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טקסט 2">
            <a:extLst>
              <a:ext uri="{FF2B5EF4-FFF2-40B4-BE49-F238E27FC236}">
                <a16:creationId xmlns:a16="http://schemas.microsoft.com/office/drawing/2014/main" id="{B12071F5-3D0C-44BE-83A8-FF19BED72D1C}"/>
              </a:ext>
            </a:extLst>
          </p:cNvPr>
          <p:cNvSpPr>
            <a:spLocks noGrp="1"/>
          </p:cNvSpPr>
          <p:nvPr>
            <p:ph type="body" idx="1"/>
          </p:nvPr>
        </p:nvSpPr>
        <p:spPr>
          <a:xfrm>
            <a:off x="491490" y="5020056"/>
            <a:ext cx="11212830" cy="1066800"/>
          </a:xfrm>
        </p:spPr>
        <p:txBody>
          <a:bodyPr>
            <a:noAutofit/>
          </a:bodyPr>
          <a:lstStyle/>
          <a:p>
            <a:pPr algn="ctr"/>
            <a:r>
              <a:rPr lang="he-IL" sz="2800" dirty="0"/>
              <a:t>בשנים האחרונות נעשתה פעילות משמעותית במטרה לקדם הכרה במקצוע </a:t>
            </a:r>
            <a:r>
              <a:rPr lang="he-IL" sz="2800" dirty="0" smtClean="0"/>
              <a:t>והסדרה </a:t>
            </a:r>
            <a:r>
              <a:rPr lang="he-IL" sz="2800" dirty="0"/>
              <a:t>חוקית של ניתוח התנהגות </a:t>
            </a:r>
            <a:r>
              <a:rPr lang="he-IL" sz="2800" dirty="0" smtClean="0"/>
              <a:t>בישראל (אסדרה) : </a:t>
            </a:r>
            <a:r>
              <a:rPr lang="he-IL" sz="2800" dirty="0"/>
              <a:t>תהליך שכלל שיתוף פעולה משמעותי ופגישות בין נציגי ארגוני ניתוח התנהגות בישראל לבין משרד הבריאות</a:t>
            </a:r>
          </a:p>
        </p:txBody>
      </p:sp>
      <p:pic>
        <p:nvPicPr>
          <p:cNvPr id="5" name="תמונה 4">
            <a:extLst>
              <a:ext uri="{FF2B5EF4-FFF2-40B4-BE49-F238E27FC236}">
                <a16:creationId xmlns:a16="http://schemas.microsoft.com/office/drawing/2014/main" id="{314B53CE-9ECE-4E24-9CB5-2B68A2F5B999}"/>
              </a:ext>
            </a:extLst>
          </p:cNvPr>
          <p:cNvPicPr>
            <a:picLocks noChangeAspect="1"/>
          </p:cNvPicPr>
          <p:nvPr/>
        </p:nvPicPr>
        <p:blipFill>
          <a:blip r:embed="rId3"/>
          <a:stretch>
            <a:fillRect/>
          </a:stretch>
        </p:blipFill>
        <p:spPr>
          <a:xfrm>
            <a:off x="1978990" y="308635"/>
            <a:ext cx="9930460" cy="4342606"/>
          </a:xfrm>
          <a:prstGeom prst="rect">
            <a:avLst/>
          </a:prstGeom>
        </p:spPr>
      </p:pic>
    </p:spTree>
    <p:extLst>
      <p:ext uri="{BB962C8B-B14F-4D97-AF65-F5344CB8AC3E}">
        <p14:creationId xmlns:p14="http://schemas.microsoft.com/office/powerpoint/2010/main" val="11966977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7B170F-BF03-4A7D-8444-9A093B3A739B}"/>
              </a:ext>
            </a:extLst>
          </p:cNvPr>
          <p:cNvSpPr>
            <a:spLocks noGrp="1"/>
          </p:cNvSpPr>
          <p:nvPr>
            <p:ph type="ctrTitle"/>
          </p:nvPr>
        </p:nvSpPr>
        <p:spPr/>
        <p:txBody>
          <a:bodyPr/>
          <a:lstStyle/>
          <a:p>
            <a:pPr algn="ctr"/>
            <a:r>
              <a:rPr lang="he-IL" sz="6600" dirty="0" smtClean="0"/>
              <a:t>הסדרה בחוק של המקצוע שלנו  </a:t>
            </a:r>
            <a:br>
              <a:rPr lang="he-IL" sz="6600" dirty="0" smtClean="0"/>
            </a:br>
            <a:r>
              <a:rPr lang="he-IL" sz="6600" dirty="0" smtClean="0"/>
              <a:t> </a:t>
            </a:r>
            <a:br>
              <a:rPr lang="he-IL" sz="6600" dirty="0" smtClean="0"/>
            </a:br>
            <a:r>
              <a:rPr lang="he-IL" sz="6000" dirty="0" smtClean="0"/>
              <a:t>ההצעה שלנו למשרד הבריאות</a:t>
            </a:r>
            <a:endParaRPr lang="he-IL" sz="6600" dirty="0"/>
          </a:p>
        </p:txBody>
      </p:sp>
      <p:pic>
        <p:nvPicPr>
          <p:cNvPr id="5" name="תמונה 4"/>
          <p:cNvPicPr>
            <a:picLocks noChangeAspect="1"/>
          </p:cNvPicPr>
          <p:nvPr/>
        </p:nvPicPr>
        <p:blipFill>
          <a:blip r:embed="rId3"/>
          <a:stretch>
            <a:fillRect/>
          </a:stretch>
        </p:blipFill>
        <p:spPr>
          <a:xfrm>
            <a:off x="4694255" y="5368349"/>
            <a:ext cx="2889754" cy="969348"/>
          </a:xfrm>
          <a:prstGeom prst="rect">
            <a:avLst/>
          </a:prstGeom>
        </p:spPr>
      </p:pic>
    </p:spTree>
    <p:extLst>
      <p:ext uri="{BB962C8B-B14F-4D97-AF65-F5344CB8AC3E}">
        <p14:creationId xmlns:p14="http://schemas.microsoft.com/office/powerpoint/2010/main" val="260141392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E5D421B-7349-4DDC-8EC5-298657F6C949}"/>
              </a:ext>
            </a:extLst>
          </p:cNvPr>
          <p:cNvSpPr>
            <a:spLocks noGrp="1"/>
          </p:cNvSpPr>
          <p:nvPr>
            <p:ph type="title"/>
          </p:nvPr>
        </p:nvSpPr>
        <p:spPr>
          <a:xfrm>
            <a:off x="377190" y="1167576"/>
            <a:ext cx="11212830" cy="1609344"/>
          </a:xfrm>
        </p:spPr>
        <p:txBody>
          <a:bodyPr/>
          <a:lstStyle/>
          <a:p>
            <a:pPr algn="r"/>
            <a:r>
              <a:rPr lang="he-IL" dirty="0"/>
              <a:t>הצעת הארגון להסדרה חוקית של המקצוע:</a:t>
            </a:r>
          </a:p>
        </p:txBody>
      </p:sp>
      <p:sp>
        <p:nvSpPr>
          <p:cNvPr id="3" name="מציין מיקום תוכן 2">
            <a:extLst>
              <a:ext uri="{FF2B5EF4-FFF2-40B4-BE49-F238E27FC236}">
                <a16:creationId xmlns:a16="http://schemas.microsoft.com/office/drawing/2014/main" id="{AAD4D8B5-5CE1-4D01-866A-B953D1351B1E}"/>
              </a:ext>
            </a:extLst>
          </p:cNvPr>
          <p:cNvSpPr>
            <a:spLocks noGrp="1"/>
          </p:cNvSpPr>
          <p:nvPr>
            <p:ph idx="1"/>
          </p:nvPr>
        </p:nvSpPr>
        <p:spPr>
          <a:xfrm>
            <a:off x="1066800" y="2603185"/>
            <a:ext cx="10058400" cy="4050792"/>
          </a:xfrm>
        </p:spPr>
        <p:txBody>
          <a:bodyPr>
            <a:normAutofit/>
          </a:bodyPr>
          <a:lstStyle/>
          <a:p>
            <a:pPr marL="0" indent="0">
              <a:buNone/>
            </a:pPr>
            <a:r>
              <a:rPr lang="he-IL" b="1" dirty="0"/>
              <a:t>תנאי קבלה  לתכניות הכשרה בניתוח התנהגות:</a:t>
            </a:r>
          </a:p>
          <a:p>
            <a:r>
              <a:rPr lang="he-IL" dirty="0"/>
              <a:t>תואר ראשון או שני בניתוח התנהגות שניתן על ידי מוסד מוכר להשכלה גבוהה בארץ או בחו"ל, ובלבד שהמוסד מכשיר את תלמידיו עלפי אמות המידה של ארגון ההסמכה הבינלאומי לניתוח התנהגות </a:t>
            </a:r>
            <a:r>
              <a:rPr lang="en-US" dirty="0"/>
              <a:t>Behavior Analysis Certification Board</a:t>
            </a:r>
            <a:endParaRPr lang="he-IL" dirty="0"/>
          </a:p>
          <a:p>
            <a:pPr marL="0" indent="0">
              <a:buNone/>
            </a:pPr>
            <a:r>
              <a:rPr lang="he-IL" dirty="0"/>
              <a:t>או-</a:t>
            </a:r>
          </a:p>
          <a:p>
            <a:r>
              <a:rPr lang="he-IL" dirty="0"/>
              <a:t>תואר ראשון או שני במוסד להשכלה גבוהה בישראל בתחומים רלוונטיים כגון פסיכולוגיה, חינוך וכו</a:t>
            </a:r>
            <a:r>
              <a:rPr lang="en-US" dirty="0"/>
              <a:t>'</a:t>
            </a:r>
            <a:r>
              <a:rPr lang="he-IL" dirty="0"/>
              <a:t> + השלמה בהצלחה של תכנית לימודים המתקיימת במוסד מוכר להשכלה גבוהה ומאושרת על ידי ארגון ההסמכה הבינלאומי  בתחום ניתוח התנהגות.</a:t>
            </a:r>
          </a:p>
          <a:p>
            <a:pPr marL="0" indent="0">
              <a:buNone/>
            </a:pPr>
            <a:endParaRPr lang="he-IL" dirty="0"/>
          </a:p>
        </p:txBody>
      </p:sp>
      <p:pic>
        <p:nvPicPr>
          <p:cNvPr id="5" name="תמונה 4">
            <a:extLst>
              <a:ext uri="{FF2B5EF4-FFF2-40B4-BE49-F238E27FC236}">
                <a16:creationId xmlns:a16="http://schemas.microsoft.com/office/drawing/2014/main" id="{57C20ED1-355D-431F-9D5D-5E31011B8B35}"/>
              </a:ext>
            </a:extLst>
          </p:cNvPr>
          <p:cNvPicPr>
            <a:picLocks noChangeAspect="1"/>
          </p:cNvPicPr>
          <p:nvPr/>
        </p:nvPicPr>
        <p:blipFill>
          <a:blip r:embed="rId3"/>
          <a:stretch>
            <a:fillRect/>
          </a:stretch>
        </p:blipFill>
        <p:spPr>
          <a:xfrm>
            <a:off x="5013973" y="204023"/>
            <a:ext cx="2891777" cy="963553"/>
          </a:xfrm>
          <a:prstGeom prst="rect">
            <a:avLst/>
          </a:prstGeom>
        </p:spPr>
      </p:pic>
    </p:spTree>
    <p:extLst>
      <p:ext uri="{BB962C8B-B14F-4D97-AF65-F5344CB8AC3E}">
        <p14:creationId xmlns:p14="http://schemas.microsoft.com/office/powerpoint/2010/main" val="16690012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7127068-D125-429A-8E0B-99596DAB09E0}"/>
              </a:ext>
            </a:extLst>
          </p:cNvPr>
          <p:cNvSpPr>
            <a:spLocks noGrp="1"/>
          </p:cNvSpPr>
          <p:nvPr>
            <p:ph type="title"/>
          </p:nvPr>
        </p:nvSpPr>
        <p:spPr>
          <a:xfrm>
            <a:off x="1066800" y="1262020"/>
            <a:ext cx="10058400" cy="1165002"/>
          </a:xfrm>
        </p:spPr>
        <p:txBody>
          <a:bodyPr/>
          <a:lstStyle/>
          <a:p>
            <a:pPr algn="ctr"/>
            <a:r>
              <a:rPr lang="he-IL" dirty="0"/>
              <a:t>הצעה להסדרת המקצוע:</a:t>
            </a:r>
          </a:p>
        </p:txBody>
      </p:sp>
      <p:sp>
        <p:nvSpPr>
          <p:cNvPr id="3" name="מציין מיקום תוכן 2">
            <a:extLst>
              <a:ext uri="{FF2B5EF4-FFF2-40B4-BE49-F238E27FC236}">
                <a16:creationId xmlns:a16="http://schemas.microsoft.com/office/drawing/2014/main" id="{FF3F442F-AFE8-46DB-8336-DC419E3D732F}"/>
              </a:ext>
            </a:extLst>
          </p:cNvPr>
          <p:cNvSpPr>
            <a:spLocks noGrp="1"/>
          </p:cNvSpPr>
          <p:nvPr>
            <p:ph idx="1"/>
          </p:nvPr>
        </p:nvSpPr>
        <p:spPr>
          <a:xfrm>
            <a:off x="1066800" y="2352290"/>
            <a:ext cx="10058400" cy="4050792"/>
          </a:xfrm>
        </p:spPr>
        <p:txBody>
          <a:bodyPr>
            <a:normAutofit/>
          </a:bodyPr>
          <a:lstStyle/>
          <a:p>
            <a:pPr marL="0" indent="0">
              <a:buNone/>
            </a:pPr>
            <a:r>
              <a:rPr lang="he-IL" b="1" dirty="0"/>
              <a:t>מבנה תכניות ההכשרה בניתוח התנהגות:</a:t>
            </a:r>
          </a:p>
          <a:p>
            <a:r>
              <a:rPr lang="he-IL" dirty="0"/>
              <a:t>מבנה תכניות ההכשרה בניתוח התנהגות בהתאם לדרישות ה- </a:t>
            </a:r>
            <a:r>
              <a:rPr lang="en-US" dirty="0"/>
              <a:t>BACB </a:t>
            </a:r>
            <a:r>
              <a:rPr lang="he-IL" dirty="0"/>
              <a:t>  (ולפי התכנים המותאמים למנתחי התנהגות ברמת תואר שני</a:t>
            </a:r>
            <a:r>
              <a:rPr lang="he-IL" dirty="0" smtClean="0"/>
              <a:t>)  (</a:t>
            </a:r>
            <a:r>
              <a:rPr lang="en-US" dirty="0" smtClean="0"/>
              <a:t>Task list 4 </a:t>
            </a:r>
            <a:r>
              <a:rPr lang="he-IL" dirty="0" smtClean="0"/>
              <a:t> )</a:t>
            </a:r>
            <a:endParaRPr lang="he-IL" dirty="0"/>
          </a:p>
          <a:p>
            <a:r>
              <a:rPr lang="he-IL" dirty="0"/>
              <a:t>פרקטיקום אינטנסיבי+ התנסות מעשית: 1500 שעות התנסות מעשית + 750 שעות התנסות </a:t>
            </a:r>
            <a:r>
              <a:rPr lang="he-IL" dirty="0" smtClean="0"/>
              <a:t>מעשית  </a:t>
            </a:r>
            <a:endParaRPr lang="he-IL" dirty="0"/>
          </a:p>
          <a:p>
            <a:r>
              <a:rPr lang="he-IL" dirty="0"/>
              <a:t>בחינות הסמכה: עמידה בהצלחה בבחינות הנערכות על ידי </a:t>
            </a:r>
            <a:r>
              <a:rPr lang="en-US" dirty="0"/>
              <a:t>BACB</a:t>
            </a:r>
            <a:endParaRPr lang="he-IL" dirty="0"/>
          </a:p>
          <a:p>
            <a:pPr marL="0" lvl="0" indent="0">
              <a:buClr>
                <a:srgbClr val="D34817">
                  <a:lumMod val="75000"/>
                </a:srgbClr>
              </a:buClr>
              <a:buNone/>
            </a:pPr>
            <a:r>
              <a:rPr lang="he-IL" b="1" dirty="0">
                <a:solidFill>
                  <a:prstClr val="black"/>
                </a:solidFill>
              </a:rPr>
              <a:t>תנאים ודרישות לשמירת תוקף תעודת מנתח התנהגות:</a:t>
            </a:r>
          </a:p>
          <a:p>
            <a:pPr lvl="0">
              <a:buClr>
                <a:srgbClr val="D34817">
                  <a:lumMod val="75000"/>
                </a:srgbClr>
              </a:buClr>
            </a:pPr>
            <a:r>
              <a:rPr lang="he-IL" dirty="0">
                <a:solidFill>
                  <a:prstClr val="black"/>
                </a:solidFill>
              </a:rPr>
              <a:t>קבלת הנחיה והדרכה: בשנתיים הראשונות לאחר ההסמכה יקבל מנתח ההתנהגות הנחיה והדרכה לעבודתו בשטח על ידי מדריך - מנתח התנהגות בעל ותק אשר השלים קורס מתאים.</a:t>
            </a:r>
          </a:p>
          <a:p>
            <a:pPr lvl="0">
              <a:buClr>
                <a:srgbClr val="D34817">
                  <a:lumMod val="75000"/>
                </a:srgbClr>
              </a:buClr>
            </a:pPr>
            <a:r>
              <a:rPr lang="he-IL" dirty="0">
                <a:solidFill>
                  <a:prstClr val="black"/>
                </a:solidFill>
              </a:rPr>
              <a:t>ללא הבדל בין בעלי תואר ראשון ושני.</a:t>
            </a:r>
          </a:p>
          <a:p>
            <a:pPr marL="0" indent="0">
              <a:buNone/>
            </a:pPr>
            <a:endParaRPr lang="he-IL" dirty="0"/>
          </a:p>
        </p:txBody>
      </p:sp>
      <p:pic>
        <p:nvPicPr>
          <p:cNvPr id="4" name="תמונה 3">
            <a:extLst>
              <a:ext uri="{FF2B5EF4-FFF2-40B4-BE49-F238E27FC236}">
                <a16:creationId xmlns:a16="http://schemas.microsoft.com/office/drawing/2014/main" id="{828C28D3-E550-4C3E-BBBA-6EEAA1AE747B}"/>
              </a:ext>
            </a:extLst>
          </p:cNvPr>
          <p:cNvPicPr>
            <a:picLocks noChangeAspect="1"/>
          </p:cNvPicPr>
          <p:nvPr/>
        </p:nvPicPr>
        <p:blipFill>
          <a:blip r:embed="rId3"/>
          <a:stretch>
            <a:fillRect/>
          </a:stretch>
        </p:blipFill>
        <p:spPr>
          <a:xfrm>
            <a:off x="5013973" y="204023"/>
            <a:ext cx="2891777" cy="963553"/>
          </a:xfrm>
          <a:prstGeom prst="rect">
            <a:avLst/>
          </a:prstGeom>
        </p:spPr>
      </p:pic>
      <p:pic>
        <p:nvPicPr>
          <p:cNvPr id="5" name="תמונה 4"/>
          <p:cNvPicPr>
            <a:picLocks noChangeAspect="1"/>
          </p:cNvPicPr>
          <p:nvPr/>
        </p:nvPicPr>
        <p:blipFill>
          <a:blip r:embed="rId4"/>
          <a:stretch>
            <a:fillRect/>
          </a:stretch>
        </p:blipFill>
        <p:spPr>
          <a:xfrm>
            <a:off x="11295810" y="4999487"/>
            <a:ext cx="896190" cy="896190"/>
          </a:xfrm>
          <a:prstGeom prst="rect">
            <a:avLst/>
          </a:prstGeom>
        </p:spPr>
      </p:pic>
    </p:spTree>
    <p:extLst>
      <p:ext uri="{BB962C8B-B14F-4D97-AF65-F5344CB8AC3E}">
        <p14:creationId xmlns:p14="http://schemas.microsoft.com/office/powerpoint/2010/main" val="9971969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7918739-5F6E-4DBD-B60F-05DA8BAD70FD}"/>
              </a:ext>
            </a:extLst>
          </p:cNvPr>
          <p:cNvSpPr>
            <a:spLocks noGrp="1"/>
          </p:cNvSpPr>
          <p:nvPr>
            <p:ph type="title"/>
          </p:nvPr>
        </p:nvSpPr>
        <p:spPr>
          <a:xfrm>
            <a:off x="1218438" y="969265"/>
            <a:ext cx="10058400" cy="1609344"/>
          </a:xfrm>
        </p:spPr>
        <p:txBody>
          <a:bodyPr/>
          <a:lstStyle/>
          <a:p>
            <a:pPr algn="ctr"/>
            <a:r>
              <a:rPr lang="he-IL" dirty="0"/>
              <a:t>הצעה להסדרת המקצוע:</a:t>
            </a:r>
          </a:p>
        </p:txBody>
      </p:sp>
      <p:sp>
        <p:nvSpPr>
          <p:cNvPr id="3" name="מציין מיקום תוכן 2">
            <a:extLst>
              <a:ext uri="{FF2B5EF4-FFF2-40B4-BE49-F238E27FC236}">
                <a16:creationId xmlns:a16="http://schemas.microsoft.com/office/drawing/2014/main" id="{D3F8F36D-D69C-441D-8BB7-737F9CF15F41}"/>
              </a:ext>
            </a:extLst>
          </p:cNvPr>
          <p:cNvSpPr>
            <a:spLocks noGrp="1"/>
          </p:cNvSpPr>
          <p:nvPr>
            <p:ph idx="1"/>
          </p:nvPr>
        </p:nvSpPr>
        <p:spPr>
          <a:xfrm>
            <a:off x="1066800" y="2738629"/>
            <a:ext cx="10058400" cy="2917892"/>
          </a:xfrm>
        </p:spPr>
        <p:txBody>
          <a:bodyPr/>
          <a:lstStyle/>
          <a:p>
            <a:r>
              <a:rPr lang="he-IL" b="1" dirty="0"/>
              <a:t>הכרה במנתחי התנהגות ותיקים העובדים בשטח: "דור המייסדים"</a:t>
            </a:r>
          </a:p>
          <a:p>
            <a:pPr marL="0" indent="0">
              <a:buNone/>
            </a:pPr>
            <a:r>
              <a:rPr lang="he-IL" dirty="0"/>
              <a:t>מנתחי התנהגות ותיקים אשר עובדים בשטח טרם הרגולציה יהיו מוכרים כמנתחי התנהגות מורשים גם בהמשך במידה וסיימו תכנית הכשרה מלאה לניתוח התנהגות במוסד מוכר להשכלה גבוהה, ובלבד שהמוסד מכשיר את תלמידיו עלפי אמות המידה של ארגון ההסמכה הבינלאומי לניתוח התנהגות</a:t>
            </a:r>
          </a:p>
          <a:p>
            <a:r>
              <a:rPr lang="he-IL" b="1" dirty="0"/>
              <a:t>מתן מענה למנתחי התנהגות במגזרים </a:t>
            </a:r>
            <a:r>
              <a:rPr lang="he-IL" b="1" dirty="0" smtClean="0"/>
              <a:t>ייחודיים </a:t>
            </a:r>
            <a:endParaRPr lang="he-IL" dirty="0"/>
          </a:p>
        </p:txBody>
      </p:sp>
      <p:pic>
        <p:nvPicPr>
          <p:cNvPr id="4" name="תמונה 3">
            <a:extLst>
              <a:ext uri="{FF2B5EF4-FFF2-40B4-BE49-F238E27FC236}">
                <a16:creationId xmlns:a16="http://schemas.microsoft.com/office/drawing/2014/main" id="{FE828A61-A766-4C6E-85B5-363C631E6A46}"/>
              </a:ext>
            </a:extLst>
          </p:cNvPr>
          <p:cNvPicPr>
            <a:picLocks noChangeAspect="1"/>
          </p:cNvPicPr>
          <p:nvPr/>
        </p:nvPicPr>
        <p:blipFill>
          <a:blip r:embed="rId3"/>
          <a:stretch>
            <a:fillRect/>
          </a:stretch>
        </p:blipFill>
        <p:spPr>
          <a:xfrm>
            <a:off x="5013973" y="204023"/>
            <a:ext cx="2891777" cy="963553"/>
          </a:xfrm>
          <a:prstGeom prst="rect">
            <a:avLst/>
          </a:prstGeom>
        </p:spPr>
      </p:pic>
      <p:pic>
        <p:nvPicPr>
          <p:cNvPr id="5" name="תמונה 4"/>
          <p:cNvPicPr>
            <a:picLocks noChangeAspect="1"/>
          </p:cNvPicPr>
          <p:nvPr/>
        </p:nvPicPr>
        <p:blipFill>
          <a:blip r:embed="rId4"/>
          <a:stretch>
            <a:fillRect/>
          </a:stretch>
        </p:blipFill>
        <p:spPr>
          <a:xfrm>
            <a:off x="11048041" y="3024037"/>
            <a:ext cx="896190" cy="896190"/>
          </a:xfrm>
          <a:prstGeom prst="rect">
            <a:avLst/>
          </a:prstGeom>
        </p:spPr>
      </p:pic>
    </p:spTree>
    <p:extLst>
      <p:ext uri="{BB962C8B-B14F-4D97-AF65-F5344CB8AC3E}">
        <p14:creationId xmlns:p14="http://schemas.microsoft.com/office/powerpoint/2010/main" val="131708101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C362A44-068C-4355-A44D-ECD0F8B0086D}"/>
              </a:ext>
            </a:extLst>
          </p:cNvPr>
          <p:cNvSpPr>
            <a:spLocks noGrp="1"/>
          </p:cNvSpPr>
          <p:nvPr>
            <p:ph type="ctrTitle"/>
          </p:nvPr>
        </p:nvSpPr>
        <p:spPr/>
        <p:txBody>
          <a:bodyPr/>
          <a:lstStyle/>
          <a:p>
            <a:pPr algn="ctr"/>
            <a:r>
              <a:rPr lang="he-IL" dirty="0"/>
              <a:t>הצעת משרד הבריאות</a:t>
            </a:r>
          </a:p>
        </p:txBody>
      </p:sp>
      <p:sp>
        <p:nvSpPr>
          <p:cNvPr id="3" name="כותרת משנה 2">
            <a:extLst>
              <a:ext uri="{FF2B5EF4-FFF2-40B4-BE49-F238E27FC236}">
                <a16:creationId xmlns:a16="http://schemas.microsoft.com/office/drawing/2014/main" id="{1E0649BF-9A68-41B1-AD42-7DF676933E79}"/>
              </a:ext>
            </a:extLst>
          </p:cNvPr>
          <p:cNvSpPr>
            <a:spLocks noGrp="1"/>
          </p:cNvSpPr>
          <p:nvPr>
            <p:ph type="subTitle" idx="1"/>
          </p:nvPr>
        </p:nvSpPr>
        <p:spPr/>
        <p:txBody>
          <a:bodyPr>
            <a:normAutofit fontScale="92500" lnSpcReduction="20000"/>
          </a:bodyPr>
          <a:lstStyle/>
          <a:p>
            <a:pPr algn="r"/>
            <a:r>
              <a:rPr lang="he-IL" sz="3200" b="1" u="sng" dirty="0" smtClean="0"/>
              <a:t>הנס התרחש: </a:t>
            </a:r>
            <a:r>
              <a:rPr lang="he-IL" sz="3200" dirty="0" smtClean="0"/>
              <a:t>בינואר </a:t>
            </a:r>
            <a:r>
              <a:rPr lang="he-IL" sz="3200" dirty="0"/>
              <a:t>2018 </a:t>
            </a:r>
            <a:r>
              <a:rPr lang="he-IL" sz="3200" b="1" dirty="0"/>
              <a:t>משרד הבריאות </a:t>
            </a:r>
            <a:r>
              <a:rPr lang="he-IL" sz="3200" b="1" dirty="0">
                <a:solidFill>
                  <a:srgbClr val="FF0000"/>
                </a:solidFill>
              </a:rPr>
              <a:t>מציע </a:t>
            </a:r>
            <a:r>
              <a:rPr lang="he-IL" sz="3200" dirty="0"/>
              <a:t>טיוטת חוזר מנהל רפואה להסדרת העיסוק בניתוח התנהגות בישראל!</a:t>
            </a:r>
          </a:p>
        </p:txBody>
      </p:sp>
      <p:pic>
        <p:nvPicPr>
          <p:cNvPr id="4" name="תמונה 3"/>
          <p:cNvPicPr>
            <a:picLocks noChangeAspect="1"/>
          </p:cNvPicPr>
          <p:nvPr/>
        </p:nvPicPr>
        <p:blipFill>
          <a:blip r:embed="rId3"/>
          <a:stretch>
            <a:fillRect/>
          </a:stretch>
        </p:blipFill>
        <p:spPr>
          <a:xfrm>
            <a:off x="10024556" y="4924044"/>
            <a:ext cx="1987927" cy="1606245"/>
          </a:xfrm>
          <a:prstGeom prst="rect">
            <a:avLst/>
          </a:prstGeom>
        </p:spPr>
      </p:pic>
    </p:spTree>
    <p:extLst>
      <p:ext uri="{BB962C8B-B14F-4D97-AF65-F5344CB8AC3E}">
        <p14:creationId xmlns:p14="http://schemas.microsoft.com/office/powerpoint/2010/main" val="42719303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מציין מיקום תוכן 7">
            <a:extLst>
              <a:ext uri="{FF2B5EF4-FFF2-40B4-BE49-F238E27FC236}">
                <a16:creationId xmlns:a16="http://schemas.microsoft.com/office/drawing/2014/main" id="{A10EDF12-AA78-4EE7-8197-0F8BFB23AE3A}"/>
              </a:ext>
            </a:extLst>
          </p:cNvPr>
          <p:cNvPicPr>
            <a:picLocks noGrp="1" noChangeAspect="1"/>
          </p:cNvPicPr>
          <p:nvPr>
            <p:ph sz="quarter" idx="4"/>
          </p:nvPr>
        </p:nvPicPr>
        <p:blipFill>
          <a:blip r:embed="rId3"/>
          <a:stretch>
            <a:fillRect/>
          </a:stretch>
        </p:blipFill>
        <p:spPr>
          <a:xfrm>
            <a:off x="6433782" y="0"/>
            <a:ext cx="5576457" cy="7506770"/>
          </a:xfrm>
        </p:spPr>
      </p:pic>
      <p:pic>
        <p:nvPicPr>
          <p:cNvPr id="10" name="תמונה 9">
            <a:extLst>
              <a:ext uri="{FF2B5EF4-FFF2-40B4-BE49-F238E27FC236}">
                <a16:creationId xmlns:a16="http://schemas.microsoft.com/office/drawing/2014/main" id="{821E7DF9-96EE-42C4-82A6-3069F04C7ED8}"/>
              </a:ext>
            </a:extLst>
          </p:cNvPr>
          <p:cNvPicPr>
            <a:picLocks noChangeAspect="1"/>
          </p:cNvPicPr>
          <p:nvPr/>
        </p:nvPicPr>
        <p:blipFill>
          <a:blip r:embed="rId4"/>
          <a:stretch>
            <a:fillRect/>
          </a:stretch>
        </p:blipFill>
        <p:spPr>
          <a:xfrm>
            <a:off x="307491" y="0"/>
            <a:ext cx="5914240" cy="7932420"/>
          </a:xfrm>
          <a:prstGeom prst="rect">
            <a:avLst/>
          </a:prstGeom>
        </p:spPr>
      </p:pic>
      <p:pic>
        <p:nvPicPr>
          <p:cNvPr id="2" name="תמונה 1"/>
          <p:cNvPicPr>
            <a:picLocks noChangeAspect="1"/>
          </p:cNvPicPr>
          <p:nvPr/>
        </p:nvPicPr>
        <p:blipFill>
          <a:blip r:embed="rId5"/>
          <a:stretch>
            <a:fillRect/>
          </a:stretch>
        </p:blipFill>
        <p:spPr>
          <a:xfrm>
            <a:off x="2816516" y="4412890"/>
            <a:ext cx="896190" cy="896190"/>
          </a:xfrm>
          <a:prstGeom prst="rect">
            <a:avLst/>
          </a:prstGeom>
        </p:spPr>
      </p:pic>
    </p:spTree>
    <p:extLst>
      <p:ext uri="{BB962C8B-B14F-4D97-AF65-F5344CB8AC3E}">
        <p14:creationId xmlns:p14="http://schemas.microsoft.com/office/powerpoint/2010/main" val="127785939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כותרת 6"/>
          <p:cNvSpPr>
            <a:spLocks noGrp="1"/>
          </p:cNvSpPr>
          <p:nvPr>
            <p:ph type="title"/>
          </p:nvPr>
        </p:nvSpPr>
        <p:spPr/>
        <p:txBody>
          <a:bodyPr/>
          <a:lstStyle/>
          <a:p>
            <a:pPr algn="ctr"/>
            <a:r>
              <a:rPr lang="he-IL" dirty="0"/>
              <a:t>התוצאה...</a:t>
            </a:r>
          </a:p>
        </p:txBody>
      </p:sp>
      <p:pic>
        <p:nvPicPr>
          <p:cNvPr id="9" name="תמונה 8"/>
          <p:cNvPicPr>
            <a:picLocks noChangeAspect="1"/>
          </p:cNvPicPr>
          <p:nvPr/>
        </p:nvPicPr>
        <p:blipFill>
          <a:blip r:embed="rId3"/>
          <a:stretch>
            <a:fillRect/>
          </a:stretch>
        </p:blipFill>
        <p:spPr>
          <a:xfrm>
            <a:off x="4086225" y="3000375"/>
            <a:ext cx="4019550" cy="857250"/>
          </a:xfrm>
          <a:prstGeom prst="rect">
            <a:avLst/>
          </a:prstGeom>
        </p:spPr>
      </p:pic>
    </p:spTree>
    <p:extLst>
      <p:ext uri="{BB962C8B-B14F-4D97-AF65-F5344CB8AC3E}">
        <p14:creationId xmlns:p14="http://schemas.microsoft.com/office/powerpoint/2010/main" val="231007673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4FDEC0C-D922-4695-AEBE-EF4B816D3C89}"/>
              </a:ext>
            </a:extLst>
          </p:cNvPr>
          <p:cNvSpPr>
            <a:spLocks noGrp="1"/>
          </p:cNvSpPr>
          <p:nvPr>
            <p:ph type="title"/>
          </p:nvPr>
        </p:nvSpPr>
        <p:spPr>
          <a:xfrm>
            <a:off x="1097705" y="797598"/>
            <a:ext cx="10058400" cy="1609344"/>
          </a:xfrm>
        </p:spPr>
        <p:txBody>
          <a:bodyPr>
            <a:normAutofit fontScale="90000"/>
          </a:bodyPr>
          <a:lstStyle/>
          <a:p>
            <a:pPr algn="ctr"/>
            <a:r>
              <a:rPr lang="he-IL" dirty="0"/>
              <a:t> השורה התחתונה.. </a:t>
            </a:r>
            <a:r>
              <a:rPr lang="he-IL" dirty="0" smtClean="0"/>
              <a:t/>
            </a:r>
            <a:br>
              <a:rPr lang="he-IL" dirty="0" smtClean="0"/>
            </a:br>
            <a:r>
              <a:rPr lang="he-IL" sz="8000" dirty="0" smtClean="0"/>
              <a:t> </a:t>
            </a:r>
            <a:r>
              <a:rPr lang="he-IL" dirty="0" smtClean="0"/>
              <a:t> </a:t>
            </a:r>
            <a:r>
              <a:rPr lang="he-IL" sz="8000" b="1" dirty="0" smtClean="0"/>
              <a:t>רוצים </a:t>
            </a:r>
            <a:r>
              <a:rPr lang="he-IL" sz="8000" b="1" dirty="0"/>
              <a:t>רגולציה</a:t>
            </a:r>
            <a:r>
              <a:rPr lang="he-IL" sz="8000" b="1" dirty="0" smtClean="0"/>
              <a:t>?</a:t>
            </a:r>
            <a:r>
              <a:rPr lang="he-IL" sz="4000" b="1" dirty="0" smtClean="0"/>
              <a:t>(כן בבקשה..) </a:t>
            </a:r>
            <a:endParaRPr lang="he-IL" sz="8000" b="1" dirty="0"/>
          </a:p>
        </p:txBody>
      </p:sp>
      <p:pic>
        <p:nvPicPr>
          <p:cNvPr id="8" name="מציין מיקום תוכן 7">
            <a:extLst>
              <a:ext uri="{FF2B5EF4-FFF2-40B4-BE49-F238E27FC236}">
                <a16:creationId xmlns:a16="http://schemas.microsoft.com/office/drawing/2014/main" id="{DD6899D1-CE80-4870-9E48-8CA8EB506469}"/>
              </a:ext>
            </a:extLst>
          </p:cNvPr>
          <p:cNvPicPr>
            <a:picLocks noGrp="1" noChangeAspect="1"/>
          </p:cNvPicPr>
          <p:nvPr>
            <p:ph sz="half" idx="2"/>
          </p:nvPr>
        </p:nvPicPr>
        <p:blipFill>
          <a:blip r:embed="rId3"/>
          <a:stretch>
            <a:fillRect/>
          </a:stretch>
        </p:blipFill>
        <p:spPr>
          <a:xfrm>
            <a:off x="6230270" y="2681531"/>
            <a:ext cx="4754563" cy="3169708"/>
          </a:xfrm>
        </p:spPr>
      </p:pic>
      <p:sp>
        <p:nvSpPr>
          <p:cNvPr id="6" name="מציין מיקום תוכן 5">
            <a:extLst>
              <a:ext uri="{FF2B5EF4-FFF2-40B4-BE49-F238E27FC236}">
                <a16:creationId xmlns:a16="http://schemas.microsoft.com/office/drawing/2014/main" id="{EF4A88C1-01EB-4A60-B3D3-416049CB0245}"/>
              </a:ext>
            </a:extLst>
          </p:cNvPr>
          <p:cNvSpPr>
            <a:spLocks noGrp="1"/>
          </p:cNvSpPr>
          <p:nvPr>
            <p:ph sz="quarter" idx="4"/>
          </p:nvPr>
        </p:nvSpPr>
        <p:spPr>
          <a:xfrm>
            <a:off x="1097705" y="2677562"/>
            <a:ext cx="5023104" cy="3291840"/>
          </a:xfrm>
        </p:spPr>
        <p:txBody>
          <a:bodyPr>
            <a:normAutofit lnSpcReduction="10000"/>
          </a:bodyPr>
          <a:lstStyle/>
          <a:p>
            <a:pPr marL="457200" indent="-457200">
              <a:buFont typeface="+mj-lt"/>
              <a:buAutoNum type="arabicPeriod"/>
            </a:pPr>
            <a:r>
              <a:rPr lang="he-IL" sz="3200" dirty="0"/>
              <a:t>הכרה במקצוע באמצעות חוזר מנהל  על בסיס מבחן ההסמכה של </a:t>
            </a:r>
            <a:r>
              <a:rPr lang="en-US" sz="3200" dirty="0"/>
              <a:t>BACB</a:t>
            </a:r>
            <a:r>
              <a:rPr lang="he-IL" sz="3200" dirty="0"/>
              <a:t> </a:t>
            </a:r>
            <a:r>
              <a:rPr lang="he-IL" sz="1400" b="1" i="1" dirty="0" smtClean="0"/>
              <a:t> (</a:t>
            </a:r>
            <a:r>
              <a:rPr lang="he-IL" sz="1200" b="1" i="1" dirty="0" smtClean="0"/>
              <a:t>לימודי תעודה -</a:t>
            </a:r>
            <a:r>
              <a:rPr lang="en-US" sz="1200" b="1" i="1" dirty="0" smtClean="0"/>
              <a:t>VCS</a:t>
            </a:r>
            <a:r>
              <a:rPr lang="he-IL" sz="1200" b="1" i="1" dirty="0" smtClean="0"/>
              <a:t>..)</a:t>
            </a:r>
            <a:endParaRPr lang="he-IL" sz="3200" dirty="0" smtClean="0"/>
          </a:p>
          <a:p>
            <a:pPr marL="457200" indent="-457200">
              <a:buFont typeface="+mj-lt"/>
              <a:buAutoNum type="arabicPeriod"/>
            </a:pPr>
            <a:r>
              <a:rPr lang="he-IL" sz="3200" dirty="0" smtClean="0"/>
              <a:t>ניתוח </a:t>
            </a:r>
            <a:r>
              <a:rPr lang="he-IL" sz="3200" dirty="0"/>
              <a:t>התנהגות יוכר כמקצוע על בסיס </a:t>
            </a:r>
            <a:r>
              <a:rPr lang="en-US" sz="3200" dirty="0"/>
              <a:t>MA</a:t>
            </a:r>
            <a:r>
              <a:rPr lang="he-IL" sz="3200" dirty="0"/>
              <a:t> בניתוח התנהגות </a:t>
            </a:r>
            <a:r>
              <a:rPr lang="he-IL" dirty="0"/>
              <a:t>(כמקובל ובהתאם לחוק מקצעות  הבריאות) </a:t>
            </a:r>
            <a:r>
              <a:rPr lang="he-IL" sz="2400" dirty="0" smtClean="0"/>
              <a:t>.......  </a:t>
            </a:r>
          </a:p>
          <a:p>
            <a:pPr>
              <a:buFont typeface="Wingdings" panose="05000000000000000000" pitchFamily="2" charset="2"/>
              <a:buChar char="Ø"/>
            </a:pPr>
            <a:endParaRPr lang="he-IL" sz="3900" dirty="0"/>
          </a:p>
          <a:p>
            <a:pPr marL="0" indent="0">
              <a:buNone/>
            </a:pPr>
            <a:endParaRPr lang="he-IL" sz="3200" b="1" i="1" dirty="0"/>
          </a:p>
          <a:p>
            <a:pPr marL="457200" indent="-457200">
              <a:buFont typeface="+mj-lt"/>
              <a:buAutoNum type="arabicPeriod"/>
            </a:pPr>
            <a:endParaRPr lang="he-IL" sz="3200" dirty="0"/>
          </a:p>
          <a:p>
            <a:pPr marL="457200" indent="-457200">
              <a:buFont typeface="+mj-lt"/>
              <a:buAutoNum type="arabicPeriod"/>
            </a:pPr>
            <a:endParaRPr lang="he-IL" dirty="0"/>
          </a:p>
        </p:txBody>
      </p:sp>
      <p:cxnSp>
        <p:nvCxnSpPr>
          <p:cNvPr id="4" name="מחבר ישר 3"/>
          <p:cNvCxnSpPr/>
          <p:nvPr/>
        </p:nvCxnSpPr>
        <p:spPr>
          <a:xfrm>
            <a:off x="2078965" y="2406942"/>
            <a:ext cx="3390181" cy="1578634"/>
          </a:xfrm>
          <a:prstGeom prst="line">
            <a:avLst/>
          </a:prstGeom>
          <a:ln w="53975"/>
        </p:spPr>
        <p:style>
          <a:lnRef idx="1">
            <a:schemeClr val="accent1"/>
          </a:lnRef>
          <a:fillRef idx="0">
            <a:schemeClr val="accent1"/>
          </a:fillRef>
          <a:effectRef idx="0">
            <a:schemeClr val="accent1"/>
          </a:effectRef>
          <a:fontRef idx="minor">
            <a:schemeClr val="tx1"/>
          </a:fontRef>
        </p:style>
      </p:cxnSp>
      <p:pic>
        <p:nvPicPr>
          <p:cNvPr id="10" name="תמונה 9"/>
          <p:cNvPicPr>
            <a:picLocks noChangeAspect="1"/>
          </p:cNvPicPr>
          <p:nvPr/>
        </p:nvPicPr>
        <p:blipFill>
          <a:blip r:embed="rId4"/>
          <a:stretch>
            <a:fillRect/>
          </a:stretch>
        </p:blipFill>
        <p:spPr>
          <a:xfrm>
            <a:off x="973346" y="5739060"/>
            <a:ext cx="4495800" cy="1019175"/>
          </a:xfrm>
          <a:prstGeom prst="rect">
            <a:avLst/>
          </a:prstGeom>
        </p:spPr>
      </p:pic>
    </p:spTree>
    <p:extLst>
      <p:ext uri="{BB962C8B-B14F-4D97-AF65-F5344CB8AC3E}">
        <p14:creationId xmlns:p14="http://schemas.microsoft.com/office/powerpoint/2010/main" val="3430337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3B642F1-E829-4447-9B96-CDB9D8C3C7B3}"/>
              </a:ext>
            </a:extLst>
          </p:cNvPr>
          <p:cNvSpPr>
            <a:spLocks noGrp="1"/>
          </p:cNvSpPr>
          <p:nvPr>
            <p:ph type="title"/>
          </p:nvPr>
        </p:nvSpPr>
        <p:spPr>
          <a:xfrm>
            <a:off x="9890487" y="0"/>
            <a:ext cx="1573618" cy="547577"/>
          </a:xfrm>
        </p:spPr>
        <p:txBody>
          <a:bodyPr>
            <a:normAutofit/>
          </a:bodyPr>
          <a:lstStyle/>
          <a:p>
            <a:pPr algn="r"/>
            <a:r>
              <a:rPr lang="he-IL" dirty="0"/>
              <a:t>לסיכום:</a:t>
            </a:r>
          </a:p>
        </p:txBody>
      </p:sp>
      <p:sp>
        <p:nvSpPr>
          <p:cNvPr id="4" name="מציין מיקום טקסט 3">
            <a:extLst>
              <a:ext uri="{FF2B5EF4-FFF2-40B4-BE49-F238E27FC236}">
                <a16:creationId xmlns:a16="http://schemas.microsoft.com/office/drawing/2014/main" id="{C93521CE-12DD-4E3D-9215-CA3B8B93C4D4}"/>
              </a:ext>
            </a:extLst>
          </p:cNvPr>
          <p:cNvSpPr>
            <a:spLocks noGrp="1"/>
          </p:cNvSpPr>
          <p:nvPr>
            <p:ph type="body" sz="half" idx="2"/>
          </p:nvPr>
        </p:nvSpPr>
        <p:spPr>
          <a:xfrm>
            <a:off x="8554395" y="422643"/>
            <a:ext cx="3498111" cy="5236536"/>
          </a:xfrm>
        </p:spPr>
        <p:txBody>
          <a:bodyPr>
            <a:noAutofit/>
          </a:bodyPr>
          <a:lstStyle/>
          <a:p>
            <a:r>
              <a:rPr lang="he-IL" sz="2200" dirty="0"/>
              <a:t>הגורמים המעורבים במחלוקת על עתיד המקצוע צריכים להסכים כי הסטנדרטים אליהם שואפים בתהליך הסמכת מנתחי התנהגות </a:t>
            </a:r>
            <a:r>
              <a:rPr lang="he-IL" sz="2200" dirty="0" smtClean="0"/>
              <a:t>לעבודתם המקצועית יספקו </a:t>
            </a:r>
            <a:r>
              <a:rPr lang="he-IL" sz="2200" dirty="0">
                <a:effectLst>
                  <a:outerShdw blurRad="38100" dist="38100" dir="2700000" algn="tl">
                    <a:srgbClr val="000000">
                      <a:alpha val="43137"/>
                    </a:srgbClr>
                  </a:outerShdw>
                </a:effectLst>
              </a:rPr>
              <a:t>תוצר של אנשי מקצוע בעלי הכשרה מספיקה, אשר עבודתם תשקף את כל מה שיש לתחום </a:t>
            </a:r>
            <a:r>
              <a:rPr lang="he-IL" sz="2200" dirty="0" smtClean="0">
                <a:effectLst>
                  <a:outerShdw blurRad="38100" dist="38100" dir="2700000" algn="tl">
                    <a:srgbClr val="000000">
                      <a:alpha val="43137"/>
                    </a:srgbClr>
                  </a:outerShdw>
                </a:effectLst>
              </a:rPr>
              <a:t>להציע כיום. </a:t>
            </a:r>
            <a:endParaRPr lang="he-IL" sz="2200" dirty="0">
              <a:effectLst>
                <a:outerShdw blurRad="38100" dist="38100" dir="2700000" algn="tl">
                  <a:srgbClr val="000000">
                    <a:alpha val="43137"/>
                  </a:srgbClr>
                </a:outerShdw>
              </a:effectLst>
            </a:endParaRPr>
          </a:p>
          <a:p>
            <a:r>
              <a:rPr lang="he-IL" sz="2200" dirty="0"/>
              <a:t>כל הנ"ל נועד להגן על הצרכנים ולהבטיח כי אנשי מקצוע מוסמכים בתחום מסוים יהיו בעלי (לכל הפחות!) המיומנויות המינימליות הדרושות לעיסוק במקצוע ואשר נגזרו מתהליך הסמכה </a:t>
            </a:r>
            <a:r>
              <a:rPr lang="he-IL" sz="2200" dirty="0" smtClean="0"/>
              <a:t>מסודר </a:t>
            </a:r>
            <a:r>
              <a:rPr lang="he-IL" sz="2200" smtClean="0"/>
              <a:t>הנהוג </a:t>
            </a:r>
            <a:r>
              <a:rPr lang="he-IL" sz="2200" smtClean="0"/>
              <a:t>בקהילת מנתחי </a:t>
            </a:r>
            <a:r>
              <a:rPr lang="he-IL" sz="2200" dirty="0" smtClean="0"/>
              <a:t>ההתנהגות בעולם . </a:t>
            </a:r>
            <a:endParaRPr lang="he-IL" sz="2200" dirty="0"/>
          </a:p>
        </p:txBody>
      </p:sp>
      <p:pic>
        <p:nvPicPr>
          <p:cNvPr id="5" name="מציין מיקום תוכן 4">
            <a:extLst>
              <a:ext uri="{FF2B5EF4-FFF2-40B4-BE49-F238E27FC236}">
                <a16:creationId xmlns:a16="http://schemas.microsoft.com/office/drawing/2014/main" id="{EDAB1E9B-DC40-4AAC-A643-F3E94C45845C}"/>
              </a:ext>
            </a:extLst>
          </p:cNvPr>
          <p:cNvPicPr>
            <a:picLocks noGrp="1" noChangeAspect="1"/>
          </p:cNvPicPr>
          <p:nvPr>
            <p:ph idx="1"/>
          </p:nvPr>
        </p:nvPicPr>
        <p:blipFill>
          <a:blip r:embed="rId3"/>
          <a:stretch>
            <a:fillRect/>
          </a:stretch>
        </p:blipFill>
        <p:spPr>
          <a:xfrm>
            <a:off x="699989" y="422643"/>
            <a:ext cx="6870391" cy="5837276"/>
          </a:xfrm>
          <a:prstGeom prst="rect">
            <a:avLst/>
          </a:prstGeom>
        </p:spPr>
      </p:pic>
    </p:spTree>
    <p:extLst>
      <p:ext uri="{BB962C8B-B14F-4D97-AF65-F5344CB8AC3E}">
        <p14:creationId xmlns:p14="http://schemas.microsoft.com/office/powerpoint/2010/main" val="202324221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D07553C-C8BD-4FCB-9784-A45CE6732E23}"/>
              </a:ext>
            </a:extLst>
          </p:cNvPr>
          <p:cNvSpPr>
            <a:spLocks noGrp="1"/>
          </p:cNvSpPr>
          <p:nvPr>
            <p:ph type="ctrTitle"/>
          </p:nvPr>
        </p:nvSpPr>
        <p:spPr/>
        <p:txBody>
          <a:bodyPr/>
          <a:lstStyle/>
          <a:p>
            <a:pPr algn="ctr"/>
            <a:r>
              <a:rPr lang="he-IL" dirty="0"/>
              <a:t>תודה על </a:t>
            </a:r>
            <a:r>
              <a:rPr lang="he-IL" dirty="0" smtClean="0"/>
              <a:t>ההקשבה</a:t>
            </a:r>
            <a:br>
              <a:rPr lang="he-IL" dirty="0" smtClean="0"/>
            </a:br>
            <a:r>
              <a:rPr lang="he-IL" dirty="0" smtClean="0"/>
              <a:t>חג שמח!!</a:t>
            </a:r>
            <a:endParaRPr lang="he-IL" dirty="0"/>
          </a:p>
        </p:txBody>
      </p:sp>
      <p:sp>
        <p:nvSpPr>
          <p:cNvPr id="3" name="כותרת משנה 2">
            <a:extLst>
              <a:ext uri="{FF2B5EF4-FFF2-40B4-BE49-F238E27FC236}">
                <a16:creationId xmlns:a16="http://schemas.microsoft.com/office/drawing/2014/main" id="{74E11E7F-3783-4998-9159-41B6A66F6777}"/>
              </a:ext>
            </a:extLst>
          </p:cNvPr>
          <p:cNvSpPr>
            <a:spLocks noGrp="1"/>
          </p:cNvSpPr>
          <p:nvPr>
            <p:ph type="subTitle" idx="1"/>
          </p:nvPr>
        </p:nvSpPr>
        <p:spPr/>
        <p:txBody>
          <a:bodyPr>
            <a:normAutofit/>
          </a:bodyPr>
          <a:lstStyle/>
          <a:p>
            <a:pPr algn="r"/>
            <a:r>
              <a:rPr lang="he-IL" sz="4400" b="1" dirty="0" smtClean="0"/>
              <a:t>ולחיי </a:t>
            </a:r>
            <a:r>
              <a:rPr lang="he-IL" sz="4400" b="1" dirty="0"/>
              <a:t>הרגולציה </a:t>
            </a:r>
            <a:r>
              <a:rPr lang="he-IL" sz="4400" b="1" dirty="0" smtClean="0"/>
              <a:t>שבדרך...!?</a:t>
            </a:r>
            <a:endParaRPr lang="he-IL" sz="4400" b="1" dirty="0"/>
          </a:p>
        </p:txBody>
      </p:sp>
    </p:spTree>
    <p:extLst>
      <p:ext uri="{BB962C8B-B14F-4D97-AF65-F5344CB8AC3E}">
        <p14:creationId xmlns:p14="http://schemas.microsoft.com/office/powerpoint/2010/main" val="316729471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r"/>
            <a:r>
              <a:rPr lang="he-IL" dirty="0"/>
              <a:t>מקצועות הבריאות ופסיכולוגיה</a:t>
            </a:r>
          </a:p>
        </p:txBody>
      </p:sp>
      <p:sp>
        <p:nvSpPr>
          <p:cNvPr id="3" name="מציין מיקום תוכן 2"/>
          <p:cNvSpPr>
            <a:spLocks noGrp="1"/>
          </p:cNvSpPr>
          <p:nvPr>
            <p:ph idx="1"/>
          </p:nvPr>
        </p:nvSpPr>
        <p:spPr/>
        <p:txBody>
          <a:bodyPr>
            <a:normAutofit lnSpcReduction="10000"/>
          </a:bodyPr>
          <a:lstStyle/>
          <a:p>
            <a:r>
              <a:rPr lang="he-IL" dirty="0"/>
              <a:t>לא כל מקצוע נלמד במוסדות להשכלה גבוהה. </a:t>
            </a:r>
          </a:p>
          <a:p>
            <a:r>
              <a:rPr lang="he-IL" dirty="0"/>
              <a:t>תכנית הלימודים צריכים להיות במסגרת לימודי תואר ראשון או שני המאושרים על ידי </a:t>
            </a:r>
            <a:r>
              <a:rPr lang="he-IL" dirty="0" err="1"/>
              <a:t>המלג</a:t>
            </a:r>
            <a:r>
              <a:rPr lang="he-IL" dirty="0"/>
              <a:t>, לרבות הפרקטיקום. </a:t>
            </a:r>
          </a:p>
          <a:p>
            <a:r>
              <a:rPr lang="he-IL" dirty="0"/>
              <a:t>ההרשאה לעסוק במקצוע ניתנת ב-3 אופציות: </a:t>
            </a:r>
          </a:p>
          <a:p>
            <a:r>
              <a:rPr lang="he-IL" dirty="0"/>
              <a:t>א. מי רשאי לעסוק במקצוע בחוק: לדוגמא פסיכולוגיה- סיום בהצלחה של לימודי תואר שני – רישום בפנקס בפסיכולוגים.</a:t>
            </a:r>
          </a:p>
          <a:p>
            <a:r>
              <a:rPr lang="he-IL" dirty="0"/>
              <a:t>ב. מבחן ממשלתי- שהוא על בסיס סיום תואר מוכר בתחום, כמו בריפוי בעיסוק, </a:t>
            </a:r>
            <a:r>
              <a:rPr lang="he-IL" dirty="0" err="1"/>
              <a:t>קלינאות</a:t>
            </a:r>
            <a:r>
              <a:rPr lang="he-IL" dirty="0"/>
              <a:t> תקשורת.</a:t>
            </a:r>
          </a:p>
          <a:p>
            <a:r>
              <a:rPr lang="he-IL" dirty="0"/>
              <a:t>ג. הסמכה על ידי גוף עצמאי כמו בראיית חשבון ועו"ד. </a:t>
            </a:r>
          </a:p>
          <a:p>
            <a:pPr marL="0" indent="0">
              <a:buNone/>
            </a:pPr>
            <a:r>
              <a:rPr lang="he-IL" u="sng" dirty="0"/>
              <a:t>המשותף לכולם בישראל? </a:t>
            </a:r>
          </a:p>
          <a:p>
            <a:r>
              <a:rPr lang="he-IL" dirty="0"/>
              <a:t>תואר אקדמי בתחום הדעת המאושר על ידי </a:t>
            </a:r>
            <a:r>
              <a:rPr lang="he-IL" dirty="0" err="1"/>
              <a:t>המלג</a:t>
            </a:r>
            <a:r>
              <a:rPr lang="he-IL" dirty="0"/>
              <a:t>, תכני הלימוד נקבעים באמצעות אותו הדיאלוג בין אנשי האקדמיה לבין אנשי המקצוע המובילים בתחום. </a:t>
            </a:r>
          </a:p>
          <a:p>
            <a:pPr marL="0" indent="0">
              <a:buNone/>
            </a:pPr>
            <a:endParaRPr lang="he-IL" dirty="0"/>
          </a:p>
        </p:txBody>
      </p:sp>
    </p:spTree>
    <p:extLst>
      <p:ext uri="{BB962C8B-B14F-4D97-AF65-F5344CB8AC3E}">
        <p14:creationId xmlns:p14="http://schemas.microsoft.com/office/powerpoint/2010/main" val="347910661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סוג עץ">
  <a:themeElements>
    <a:clrScheme name="סוג עץ">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סוג עץ">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סוג עץ">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TM03090434[[fn=סוג עץ]]</Template>
  <TotalTime>7214</TotalTime>
  <Words>2394</Words>
  <Application>Microsoft Office PowerPoint</Application>
  <PresentationFormat>מסך רחב</PresentationFormat>
  <Paragraphs>312</Paragraphs>
  <Slides>52</Slides>
  <Notes>52</Notes>
  <HiddenSlides>0</HiddenSlides>
  <MMClips>0</MMClips>
  <ScaleCrop>false</ScaleCrop>
  <HeadingPairs>
    <vt:vector size="6" baseType="variant">
      <vt:variant>
        <vt:lpstr>גופנים בשימוש</vt:lpstr>
      </vt:variant>
      <vt:variant>
        <vt:i4>10</vt:i4>
      </vt:variant>
      <vt:variant>
        <vt:lpstr>ערכת נושא</vt:lpstr>
      </vt:variant>
      <vt:variant>
        <vt:i4>1</vt:i4>
      </vt:variant>
      <vt:variant>
        <vt:lpstr>כותרות שקופיות</vt:lpstr>
      </vt:variant>
      <vt:variant>
        <vt:i4>52</vt:i4>
      </vt:variant>
    </vt:vector>
  </HeadingPairs>
  <TitlesOfParts>
    <vt:vector size="63" baseType="lpstr">
      <vt:lpstr>Arial</vt:lpstr>
      <vt:lpstr>Calibri</vt:lpstr>
      <vt:lpstr>David</vt:lpstr>
      <vt:lpstr>Exo2-Light</vt:lpstr>
      <vt:lpstr>Exo2-Regular</vt:lpstr>
      <vt:lpstr>Roboto Condensed</vt:lpstr>
      <vt:lpstr>Rockwell</vt:lpstr>
      <vt:lpstr>Rockwell Condensed</vt:lpstr>
      <vt:lpstr>Rockwell Extra Bold</vt:lpstr>
      <vt:lpstr>Wingdings</vt:lpstr>
      <vt:lpstr>סוג עץ</vt:lpstr>
      <vt:lpstr>ניתוח התנהגות כפרופסיה מוסדרת בחוק בישראל  נתונים, מעשים, החמצה ותקווה..</vt:lpstr>
      <vt:lpstr>מהי פרופסיה? (מכון ון-ליר 2007)</vt:lpstr>
      <vt:lpstr>עיסוק לעומת מקצוע</vt:lpstr>
      <vt:lpstr>היכן נרכש מקצוע (פרופסיה)?</vt:lpstr>
      <vt:lpstr> מתחום דעת הנלמד באקדמיה לפרופסיה- התהליך      </vt:lpstr>
      <vt:lpstr>מצגת של PowerPoint‏</vt:lpstr>
      <vt:lpstr>BACB  Behavior Analyst Certification Board "הבורד" (השם.....)</vt:lpstr>
      <vt:lpstr> מתחום דעת לפרופסיה: המקרה הפרטי של ניתוח התנהגות (המשך)    הקמת ה BACB  *איך הכל התחיל? </vt:lpstr>
      <vt:lpstr> מתחום דעת הנלמד באקדמיה (המשך)   הקמת הבורד (BACB):    </vt:lpstr>
      <vt:lpstr>מצגת של PowerPoint‏</vt:lpstr>
      <vt:lpstr>  </vt:lpstr>
      <vt:lpstr>מצגת של PowerPoint‏</vt:lpstr>
      <vt:lpstr> </vt:lpstr>
      <vt:lpstr>מצגת של PowerPoint‏</vt:lpstr>
      <vt:lpstr>למעלה מ 50 ספרי לימוד בניתוח התנהגות מבוססים על מרכיבי ה Task list  של ה BACB</vt:lpstr>
      <vt:lpstr>המבחן:</vt:lpstr>
      <vt:lpstr>כיצד נבחרות השאלות לבחינת ההסמכה?   </vt:lpstr>
      <vt:lpstr> הקמתו של ה BACB הביאה בעקבותיה:</vt:lpstr>
      <vt:lpstr>מצגת של PowerPoint‏</vt:lpstr>
      <vt:lpstr>מצגת של PowerPoint‏</vt:lpstr>
      <vt:lpstr>מצגת של PowerPoint‏</vt:lpstr>
      <vt:lpstr>מהסמכה לרישיון (LBA)</vt:lpstr>
      <vt:lpstr>מהסמכה לרישיון (LBA)</vt:lpstr>
      <vt:lpstr>מצגת של PowerPoint‏</vt:lpstr>
      <vt:lpstr>מצגת של PowerPoint‏</vt:lpstr>
      <vt:lpstr>אבל  המבחן של  (BACB)הוא  אמריקאי (כלומר לא מתאים לנו...)- האמנם?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ניתוח התנהגות מתחום דעת לפרופסיה:  בארצנו ("אין לי ארץ אחרת...")</vt:lpstr>
      <vt:lpstr>ניתוח התנהגות מתחום דעת לפרופסיה (המשך)             המקרה המיוחד של ניתוח התנהגות בישראל </vt:lpstr>
      <vt:lpstr>לימודי תעודה בניתוח התנהגות בישראל (המשך): </vt:lpstr>
      <vt:lpstr> "אז מה אתה עשית בשביל מדינה..."</vt:lpstr>
      <vt:lpstr>נדלג על כמה שנים... לפני כשנה נפגשנו עם משרד הבריאות, וזה מה שבקשנו..</vt:lpstr>
      <vt:lpstr>מצגת של PowerPoint‏</vt:lpstr>
      <vt:lpstr>הסדרה בחוק של המקצוע שלנו     ההצעה שלנו למשרד הבריאות</vt:lpstr>
      <vt:lpstr>הצעת הארגון להסדרה חוקית של המקצוע:</vt:lpstr>
      <vt:lpstr>הצעה להסדרת המקצוע:</vt:lpstr>
      <vt:lpstr>הצעה להסדרת המקצוע:</vt:lpstr>
      <vt:lpstr>הצעת משרד הבריאות</vt:lpstr>
      <vt:lpstr>מצגת של PowerPoint‏</vt:lpstr>
      <vt:lpstr>התוצאה...</vt:lpstr>
      <vt:lpstr> השורה התחתונה..    רוצים רגולציה?(כן בבקשה..) </vt:lpstr>
      <vt:lpstr>לסיכום:</vt:lpstr>
      <vt:lpstr>תודה על ההקשבה חג שמח!!</vt:lpstr>
      <vt:lpstr>מקצועות הבריאות ופסיכולוגיה</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רגולציה למקצוע איך הכל התחיל?...</dc:title>
  <dc:creator>Sharon</dc:creator>
  <cp:lastModifiedBy>רולידר עמוס</cp:lastModifiedBy>
  <cp:revision>178</cp:revision>
  <dcterms:created xsi:type="dcterms:W3CDTF">2019-03-24T12:45:28Z</dcterms:created>
  <dcterms:modified xsi:type="dcterms:W3CDTF">2019-04-11T07:36:09Z</dcterms:modified>
</cp:coreProperties>
</file>